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notesMasterIdLst>
    <p:notesMasterId r:id="rId23"/>
  </p:notesMasterIdLst>
  <p:sldIdLst>
    <p:sldId id="307" r:id="rId2"/>
    <p:sldId id="308" r:id="rId3"/>
    <p:sldId id="265" r:id="rId4"/>
    <p:sldId id="266" r:id="rId5"/>
    <p:sldId id="281" r:id="rId6"/>
    <p:sldId id="267" r:id="rId7"/>
    <p:sldId id="306" r:id="rId8"/>
    <p:sldId id="305" r:id="rId9"/>
    <p:sldId id="284" r:id="rId10"/>
    <p:sldId id="286" r:id="rId11"/>
    <p:sldId id="287" r:id="rId12"/>
    <p:sldId id="290" r:id="rId13"/>
    <p:sldId id="292" r:id="rId14"/>
    <p:sldId id="293" r:id="rId15"/>
    <p:sldId id="296" r:id="rId16"/>
    <p:sldId id="300" r:id="rId17"/>
    <p:sldId id="277" r:id="rId18"/>
    <p:sldId id="303" r:id="rId19"/>
    <p:sldId id="278" r:id="rId20"/>
    <p:sldId id="279" r:id="rId21"/>
    <p:sldId id="309" r:id="rId22"/>
  </p:sldIdLst>
  <p:sldSz cx="9144000" cy="6858000" type="screen4x3"/>
  <p:notesSz cx="6858000" cy="9144000"/>
  <p:custDataLst>
    <p:tags r:id="rId24"/>
  </p:custDataLst>
  <p:defaultTextStyle>
    <a:defPPr>
      <a:defRPr lang="en-SG"/>
    </a:defPPr>
    <a:lvl1pPr algn="l" rtl="0" eaLnBrk="0" fontAlgn="base" hangingPunct="0">
      <a:spcBef>
        <a:spcPct val="0"/>
      </a:spcBef>
      <a:spcAft>
        <a:spcPct val="0"/>
      </a:spcAft>
      <a:defRPr sz="4400" kern="1200">
        <a:solidFill>
          <a:schemeClr val="tx1"/>
        </a:solidFill>
        <a:latin typeface="Arial" charset="0"/>
        <a:ea typeface="+mn-ea"/>
        <a:cs typeface="+mn-cs"/>
      </a:defRPr>
    </a:lvl1pPr>
    <a:lvl2pPr marL="457200" algn="l" rtl="0" eaLnBrk="0" fontAlgn="base" hangingPunct="0">
      <a:spcBef>
        <a:spcPct val="0"/>
      </a:spcBef>
      <a:spcAft>
        <a:spcPct val="0"/>
      </a:spcAft>
      <a:defRPr sz="4400" kern="1200">
        <a:solidFill>
          <a:schemeClr val="tx1"/>
        </a:solidFill>
        <a:latin typeface="Arial" charset="0"/>
        <a:ea typeface="+mn-ea"/>
        <a:cs typeface="+mn-cs"/>
      </a:defRPr>
    </a:lvl2pPr>
    <a:lvl3pPr marL="914400" algn="l" rtl="0" eaLnBrk="0" fontAlgn="base" hangingPunct="0">
      <a:spcBef>
        <a:spcPct val="0"/>
      </a:spcBef>
      <a:spcAft>
        <a:spcPct val="0"/>
      </a:spcAft>
      <a:defRPr sz="4400" kern="1200">
        <a:solidFill>
          <a:schemeClr val="tx1"/>
        </a:solidFill>
        <a:latin typeface="Arial" charset="0"/>
        <a:ea typeface="+mn-ea"/>
        <a:cs typeface="+mn-cs"/>
      </a:defRPr>
    </a:lvl3pPr>
    <a:lvl4pPr marL="1371600" algn="l" rtl="0" eaLnBrk="0" fontAlgn="base" hangingPunct="0">
      <a:spcBef>
        <a:spcPct val="0"/>
      </a:spcBef>
      <a:spcAft>
        <a:spcPct val="0"/>
      </a:spcAft>
      <a:defRPr sz="4400" kern="1200">
        <a:solidFill>
          <a:schemeClr val="tx1"/>
        </a:solidFill>
        <a:latin typeface="Arial" charset="0"/>
        <a:ea typeface="+mn-ea"/>
        <a:cs typeface="+mn-cs"/>
      </a:defRPr>
    </a:lvl4pPr>
    <a:lvl5pPr marL="1828800" algn="l" rtl="0" eaLnBrk="0" fontAlgn="base" hangingPunct="0">
      <a:spcBef>
        <a:spcPct val="0"/>
      </a:spcBef>
      <a:spcAft>
        <a:spcPct val="0"/>
      </a:spcAft>
      <a:defRPr sz="4400" kern="1200">
        <a:solidFill>
          <a:schemeClr val="tx1"/>
        </a:solidFill>
        <a:latin typeface="Arial" charset="0"/>
        <a:ea typeface="+mn-ea"/>
        <a:cs typeface="+mn-cs"/>
      </a:defRPr>
    </a:lvl5pPr>
    <a:lvl6pPr marL="2286000" algn="l" defTabSz="914400" rtl="0" eaLnBrk="1" latinLnBrk="0" hangingPunct="1">
      <a:defRPr sz="4400" kern="1200">
        <a:solidFill>
          <a:schemeClr val="tx1"/>
        </a:solidFill>
        <a:latin typeface="Arial" charset="0"/>
        <a:ea typeface="+mn-ea"/>
        <a:cs typeface="+mn-cs"/>
      </a:defRPr>
    </a:lvl6pPr>
    <a:lvl7pPr marL="2743200" algn="l" defTabSz="914400" rtl="0" eaLnBrk="1" latinLnBrk="0" hangingPunct="1">
      <a:defRPr sz="4400" kern="1200">
        <a:solidFill>
          <a:schemeClr val="tx1"/>
        </a:solidFill>
        <a:latin typeface="Arial" charset="0"/>
        <a:ea typeface="+mn-ea"/>
        <a:cs typeface="+mn-cs"/>
      </a:defRPr>
    </a:lvl7pPr>
    <a:lvl8pPr marL="3200400" algn="l" defTabSz="914400" rtl="0" eaLnBrk="1" latinLnBrk="0" hangingPunct="1">
      <a:defRPr sz="4400" kern="1200">
        <a:solidFill>
          <a:schemeClr val="tx1"/>
        </a:solidFill>
        <a:latin typeface="Arial" charset="0"/>
        <a:ea typeface="+mn-ea"/>
        <a:cs typeface="+mn-cs"/>
      </a:defRPr>
    </a:lvl8pPr>
    <a:lvl9pPr marL="3657600" algn="l" defTabSz="914400" rtl="0" eaLnBrk="1" latinLnBrk="0" hangingPunct="1">
      <a:defRPr sz="4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p:scale>
          <a:sx n="75" d="100"/>
          <a:sy n="75" d="100"/>
        </p:scale>
        <p:origin x="-1740" y="-270"/>
      </p:cViewPr>
      <p:guideLst>
        <p:guide orient="horz" pos="2160"/>
        <p:guide pos="2880"/>
      </p:guideLst>
    </p:cSldViewPr>
  </p:slideViewPr>
  <p:outlineViewPr>
    <p:cViewPr>
      <p:scale>
        <a:sx n="33" d="100"/>
        <a:sy n="33" d="100"/>
      </p:scale>
      <p:origin x="48" y="195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48835-7650-4B61-879B-9363631C3817}" type="doc">
      <dgm:prSet loTypeId="urn:microsoft.com/office/officeart/2008/layout/LinedList" loCatId="list" qsTypeId="urn:microsoft.com/office/officeart/2005/8/quickstyle/simple1" qsCatId="simple" csTypeId="urn:microsoft.com/office/officeart/2005/8/colors/accent1_1" csCatId="accent1" phldr="1"/>
      <dgm:spPr/>
      <dgm:t>
        <a:bodyPr/>
        <a:lstStyle/>
        <a:p>
          <a:endParaRPr lang="en-SG"/>
        </a:p>
      </dgm:t>
    </dgm:pt>
    <dgm:pt modelId="{C868B8E2-8568-444D-A136-1CC6FC82F4A1}">
      <dgm:prSet custT="1"/>
      <dgm:spPr/>
      <dgm:t>
        <a:bodyPr/>
        <a:lstStyle/>
        <a:p>
          <a:pPr algn="just" rtl="0">
            <a:lnSpc>
              <a:spcPct val="100000"/>
            </a:lnSpc>
          </a:pPr>
          <a:r>
            <a:rPr lang="pt-BR" sz="2400" dirty="0" smtClean="0">
              <a:latin typeface="Times New Roman" pitchFamily="18" charset="0"/>
              <a:cs typeface="Times New Roman" pitchFamily="18" charset="0"/>
            </a:rPr>
            <a:t>Có thể là những người thân quen, người sống trong cùng phố, hàng xóm lợi dụng mối quen biết với các em và với người thân trong gia đình tạo lòng tin để dễ dàng thực hiện ý đồ xấu.</a:t>
          </a:r>
          <a:endParaRPr lang="en-SG" sz="2400" dirty="0">
            <a:latin typeface="Times New Roman" pitchFamily="18" charset="0"/>
            <a:cs typeface="Times New Roman" pitchFamily="18" charset="0"/>
          </a:endParaRPr>
        </a:p>
      </dgm:t>
    </dgm:pt>
    <dgm:pt modelId="{97F34117-B788-435E-A3EB-C86EA4A6A805}" type="parTrans" cxnId="{0FE9468D-98F1-4377-B060-32807C60DB3C}">
      <dgm:prSet/>
      <dgm:spPr/>
      <dgm:t>
        <a:bodyPr/>
        <a:lstStyle/>
        <a:p>
          <a:pPr algn="just">
            <a:lnSpc>
              <a:spcPct val="100000"/>
            </a:lnSpc>
          </a:pPr>
          <a:endParaRPr lang="en-SG" sz="2400">
            <a:latin typeface="Times New Roman" pitchFamily="18" charset="0"/>
            <a:cs typeface="Times New Roman" pitchFamily="18" charset="0"/>
          </a:endParaRPr>
        </a:p>
      </dgm:t>
    </dgm:pt>
    <dgm:pt modelId="{3E42E909-3C4E-4D7B-B430-266770D2AD38}" type="sibTrans" cxnId="{0FE9468D-98F1-4377-B060-32807C60DB3C}">
      <dgm:prSet/>
      <dgm:spPr/>
      <dgm:t>
        <a:bodyPr/>
        <a:lstStyle/>
        <a:p>
          <a:pPr algn="just">
            <a:lnSpc>
              <a:spcPct val="100000"/>
            </a:lnSpc>
          </a:pPr>
          <a:endParaRPr lang="en-SG" sz="2400">
            <a:latin typeface="Times New Roman" pitchFamily="18" charset="0"/>
            <a:cs typeface="Times New Roman" pitchFamily="18" charset="0"/>
          </a:endParaRPr>
        </a:p>
      </dgm:t>
    </dgm:pt>
    <dgm:pt modelId="{78BA592B-2C98-4B22-A3D8-66D9BDBB6A30}">
      <dgm:prSet custT="1"/>
      <dgm:spPr/>
      <dgm:t>
        <a:bodyPr/>
        <a:lstStyle/>
        <a:p>
          <a:pPr algn="just" rtl="0">
            <a:lnSpc>
              <a:spcPct val="100000"/>
            </a:lnSpc>
          </a:pPr>
          <a:r>
            <a:rPr lang="pt-BR" sz="2400" dirty="0" smtClean="0">
              <a:latin typeface="Times New Roman" pitchFamily="18" charset="0"/>
              <a:cs typeface="Times New Roman" pitchFamily="18" charset="0"/>
            </a:rPr>
            <a:t>Có thể là những thanh niên mới lớn, nghiện ngập ma tuý, rượu bia, sử dụng văn hóa phẩm, băng hình đồi trụy. Đôi khi là những người bị bệnh tâm thần, mất ý thức về những việc mình làm.</a:t>
          </a:r>
          <a:endParaRPr lang="en-SG" sz="2400" dirty="0">
            <a:latin typeface="Times New Roman" pitchFamily="18" charset="0"/>
            <a:cs typeface="Times New Roman" pitchFamily="18" charset="0"/>
          </a:endParaRPr>
        </a:p>
      </dgm:t>
    </dgm:pt>
    <dgm:pt modelId="{AA712E52-E49F-44D1-8A64-87F22AAF9501}" type="parTrans" cxnId="{C730FD9A-1FF9-4260-9C47-CCF30C32EF37}">
      <dgm:prSet/>
      <dgm:spPr/>
      <dgm:t>
        <a:bodyPr/>
        <a:lstStyle/>
        <a:p>
          <a:pPr algn="just">
            <a:lnSpc>
              <a:spcPct val="100000"/>
            </a:lnSpc>
          </a:pPr>
          <a:endParaRPr lang="en-SG" sz="2400">
            <a:latin typeface="Times New Roman" pitchFamily="18" charset="0"/>
            <a:cs typeface="Times New Roman" pitchFamily="18" charset="0"/>
          </a:endParaRPr>
        </a:p>
      </dgm:t>
    </dgm:pt>
    <dgm:pt modelId="{54B200AB-000D-4B6F-89CD-9F1CEAD1A986}" type="sibTrans" cxnId="{C730FD9A-1FF9-4260-9C47-CCF30C32EF37}">
      <dgm:prSet/>
      <dgm:spPr/>
      <dgm:t>
        <a:bodyPr/>
        <a:lstStyle/>
        <a:p>
          <a:pPr algn="just">
            <a:lnSpc>
              <a:spcPct val="100000"/>
            </a:lnSpc>
          </a:pPr>
          <a:endParaRPr lang="en-SG" sz="2400">
            <a:latin typeface="Times New Roman" pitchFamily="18" charset="0"/>
            <a:cs typeface="Times New Roman" pitchFamily="18" charset="0"/>
          </a:endParaRPr>
        </a:p>
      </dgm:t>
    </dgm:pt>
    <dgm:pt modelId="{EE035252-D06C-40D8-9EF1-18B65AD6CE2A}">
      <dgm:prSet custT="1"/>
      <dgm:spPr/>
      <dgm:t>
        <a:bodyPr/>
        <a:lstStyle/>
        <a:p>
          <a:pPr algn="just" rtl="0">
            <a:lnSpc>
              <a:spcPct val="100000"/>
            </a:lnSpc>
          </a:pPr>
          <a:r>
            <a:rPr lang="pt-BR" sz="2400" smtClean="0">
              <a:latin typeface="Times New Roman" pitchFamily="18" charset="0"/>
              <a:cs typeface="Times New Roman" pitchFamily="18" charset="0"/>
            </a:rPr>
            <a:t>Có thể là người hoàn toàn xa lạ với các em nhưng đã lợi dụng hoàn cảnh và thời cơ thuận lợi để thực hiện hành vi xấu.</a:t>
          </a:r>
          <a:endParaRPr lang="en-SG" sz="2400">
            <a:latin typeface="Times New Roman" pitchFamily="18" charset="0"/>
            <a:cs typeface="Times New Roman" pitchFamily="18" charset="0"/>
          </a:endParaRPr>
        </a:p>
      </dgm:t>
    </dgm:pt>
    <dgm:pt modelId="{D18E0D46-D604-449C-A56A-035051D451A0}" type="parTrans" cxnId="{17CDA1B9-E163-41D0-AF90-43C4F1E5984E}">
      <dgm:prSet/>
      <dgm:spPr/>
      <dgm:t>
        <a:bodyPr/>
        <a:lstStyle/>
        <a:p>
          <a:pPr algn="just">
            <a:lnSpc>
              <a:spcPct val="100000"/>
            </a:lnSpc>
          </a:pPr>
          <a:endParaRPr lang="en-SG" sz="2400">
            <a:latin typeface="Times New Roman" pitchFamily="18" charset="0"/>
            <a:cs typeface="Times New Roman" pitchFamily="18" charset="0"/>
          </a:endParaRPr>
        </a:p>
      </dgm:t>
    </dgm:pt>
    <dgm:pt modelId="{C5C8058B-E181-473F-8783-76392CEDD44A}" type="sibTrans" cxnId="{17CDA1B9-E163-41D0-AF90-43C4F1E5984E}">
      <dgm:prSet/>
      <dgm:spPr/>
      <dgm:t>
        <a:bodyPr/>
        <a:lstStyle/>
        <a:p>
          <a:pPr algn="just">
            <a:lnSpc>
              <a:spcPct val="100000"/>
            </a:lnSpc>
          </a:pPr>
          <a:endParaRPr lang="en-SG" sz="2400">
            <a:latin typeface="Times New Roman" pitchFamily="18" charset="0"/>
            <a:cs typeface="Times New Roman" pitchFamily="18" charset="0"/>
          </a:endParaRPr>
        </a:p>
      </dgm:t>
    </dgm:pt>
    <dgm:pt modelId="{46BECE2B-F37A-4F15-8098-B55AD030C35B}">
      <dgm:prSet custT="1"/>
      <dgm:spPr/>
      <dgm:t>
        <a:bodyPr/>
        <a:lstStyle/>
        <a:p>
          <a:pPr algn="just" rtl="0">
            <a:lnSpc>
              <a:spcPct val="100000"/>
            </a:lnSpc>
          </a:pPr>
          <a:r>
            <a:rPr lang="pt-BR" sz="2400" dirty="0" smtClean="0">
              <a:latin typeface="Times New Roman" pitchFamily="18" charset="0"/>
              <a:cs typeface="Times New Roman" pitchFamily="18" charset="0"/>
            </a:rPr>
            <a:t>Có thể giả làm bạn trai, giả yêu đương để lạm dụng tình dục trẻ em gái vị thành niên.</a:t>
          </a:r>
          <a:endParaRPr lang="en-SG" sz="2400" dirty="0">
            <a:latin typeface="Times New Roman" pitchFamily="18" charset="0"/>
            <a:cs typeface="Times New Roman" pitchFamily="18" charset="0"/>
          </a:endParaRPr>
        </a:p>
      </dgm:t>
    </dgm:pt>
    <dgm:pt modelId="{A9930913-1695-49D5-99E4-64F393D2C4A4}" type="parTrans" cxnId="{45E68621-BAC8-4DF2-A0F1-F20E34AF8767}">
      <dgm:prSet/>
      <dgm:spPr/>
      <dgm:t>
        <a:bodyPr/>
        <a:lstStyle/>
        <a:p>
          <a:pPr algn="just">
            <a:lnSpc>
              <a:spcPct val="100000"/>
            </a:lnSpc>
          </a:pPr>
          <a:endParaRPr lang="en-SG" sz="2400">
            <a:latin typeface="Times New Roman" pitchFamily="18" charset="0"/>
            <a:cs typeface="Times New Roman" pitchFamily="18" charset="0"/>
          </a:endParaRPr>
        </a:p>
      </dgm:t>
    </dgm:pt>
    <dgm:pt modelId="{5B351014-44AE-419B-A24F-F1CF5AEBC138}" type="sibTrans" cxnId="{45E68621-BAC8-4DF2-A0F1-F20E34AF8767}">
      <dgm:prSet/>
      <dgm:spPr/>
      <dgm:t>
        <a:bodyPr/>
        <a:lstStyle/>
        <a:p>
          <a:pPr algn="just">
            <a:lnSpc>
              <a:spcPct val="100000"/>
            </a:lnSpc>
          </a:pPr>
          <a:endParaRPr lang="en-SG" sz="2400">
            <a:latin typeface="Times New Roman" pitchFamily="18" charset="0"/>
            <a:cs typeface="Times New Roman" pitchFamily="18" charset="0"/>
          </a:endParaRPr>
        </a:p>
      </dgm:t>
    </dgm:pt>
    <dgm:pt modelId="{70705993-8A55-4E04-BEF4-F763087805A4}">
      <dgm:prSet custT="1"/>
      <dgm:spPr/>
      <dgm:t>
        <a:bodyPr/>
        <a:lstStyle/>
        <a:p>
          <a:pPr algn="just" rtl="0">
            <a:lnSpc>
              <a:spcPct val="100000"/>
            </a:lnSpc>
          </a:pPr>
          <a:r>
            <a:rPr lang="pt-BR" sz="2400" smtClean="0">
              <a:latin typeface="Times New Roman" pitchFamily="18" charset="0"/>
              <a:cs typeface="Times New Roman" pitchFamily="18" charset="0"/>
            </a:rPr>
            <a:t>Có những trường hợp kẻ xâm hại tình dục lại là chính là thành viên trong gia đình.</a:t>
          </a:r>
          <a:endParaRPr lang="en-SG" sz="2400">
            <a:latin typeface="Times New Roman" pitchFamily="18" charset="0"/>
            <a:cs typeface="Times New Roman" pitchFamily="18" charset="0"/>
          </a:endParaRPr>
        </a:p>
      </dgm:t>
    </dgm:pt>
    <dgm:pt modelId="{50E00C00-7A12-4A49-87DF-384A6D10C44D}" type="parTrans" cxnId="{8E4E8E82-2700-42FD-927C-C5F19B6890A2}">
      <dgm:prSet/>
      <dgm:spPr/>
      <dgm:t>
        <a:bodyPr/>
        <a:lstStyle/>
        <a:p>
          <a:pPr algn="just">
            <a:lnSpc>
              <a:spcPct val="100000"/>
            </a:lnSpc>
          </a:pPr>
          <a:endParaRPr lang="en-SG" sz="2400">
            <a:latin typeface="Times New Roman" pitchFamily="18" charset="0"/>
            <a:cs typeface="Times New Roman" pitchFamily="18" charset="0"/>
          </a:endParaRPr>
        </a:p>
      </dgm:t>
    </dgm:pt>
    <dgm:pt modelId="{E3FB3A4C-FDFB-4972-A7BA-6455C6B83402}" type="sibTrans" cxnId="{8E4E8E82-2700-42FD-927C-C5F19B6890A2}">
      <dgm:prSet/>
      <dgm:spPr/>
      <dgm:t>
        <a:bodyPr/>
        <a:lstStyle/>
        <a:p>
          <a:pPr algn="just">
            <a:lnSpc>
              <a:spcPct val="100000"/>
            </a:lnSpc>
          </a:pPr>
          <a:endParaRPr lang="en-SG" sz="2400">
            <a:latin typeface="Times New Roman" pitchFamily="18" charset="0"/>
            <a:cs typeface="Times New Roman" pitchFamily="18" charset="0"/>
          </a:endParaRPr>
        </a:p>
      </dgm:t>
    </dgm:pt>
    <dgm:pt modelId="{0BDE1600-023B-4923-B9ED-69C5596DD47A}" type="pres">
      <dgm:prSet presAssocID="{08F48835-7650-4B61-879B-9363631C3817}" presName="vert0" presStyleCnt="0">
        <dgm:presLayoutVars>
          <dgm:dir/>
          <dgm:animOne val="branch"/>
          <dgm:animLvl val="lvl"/>
        </dgm:presLayoutVars>
      </dgm:prSet>
      <dgm:spPr/>
      <dgm:t>
        <a:bodyPr/>
        <a:lstStyle/>
        <a:p>
          <a:endParaRPr lang="en-SG"/>
        </a:p>
      </dgm:t>
    </dgm:pt>
    <dgm:pt modelId="{2296DEBD-C1F6-49EB-92A7-95FA7CD8B799}" type="pres">
      <dgm:prSet presAssocID="{C868B8E2-8568-444D-A136-1CC6FC82F4A1}" presName="thickLine" presStyleLbl="alignNode1" presStyleIdx="0" presStyleCnt="5"/>
      <dgm:spPr/>
    </dgm:pt>
    <dgm:pt modelId="{C844FDFA-136F-4CBA-82A4-F6F65B7B9511}" type="pres">
      <dgm:prSet presAssocID="{C868B8E2-8568-444D-A136-1CC6FC82F4A1}" presName="horz1" presStyleCnt="0"/>
      <dgm:spPr/>
    </dgm:pt>
    <dgm:pt modelId="{B47A69B6-E6A0-4442-914E-F462AD3883EE}" type="pres">
      <dgm:prSet presAssocID="{C868B8E2-8568-444D-A136-1CC6FC82F4A1}" presName="tx1" presStyleLbl="revTx" presStyleIdx="0" presStyleCnt="5" custScaleY="99360"/>
      <dgm:spPr/>
      <dgm:t>
        <a:bodyPr/>
        <a:lstStyle/>
        <a:p>
          <a:endParaRPr lang="en-SG"/>
        </a:p>
      </dgm:t>
    </dgm:pt>
    <dgm:pt modelId="{B9A0E1DE-6C3E-49E7-81CE-7D174F15F566}" type="pres">
      <dgm:prSet presAssocID="{C868B8E2-8568-444D-A136-1CC6FC82F4A1}" presName="vert1" presStyleCnt="0"/>
      <dgm:spPr/>
    </dgm:pt>
    <dgm:pt modelId="{7EF63CFA-7BCE-497D-BE34-F61138F9F8AC}" type="pres">
      <dgm:prSet presAssocID="{78BA592B-2C98-4B22-A3D8-66D9BDBB6A30}" presName="thickLine" presStyleLbl="alignNode1" presStyleIdx="1" presStyleCnt="5"/>
      <dgm:spPr/>
    </dgm:pt>
    <dgm:pt modelId="{92628720-8E6F-4E2F-BD43-DD1142AEEDB3}" type="pres">
      <dgm:prSet presAssocID="{78BA592B-2C98-4B22-A3D8-66D9BDBB6A30}" presName="horz1" presStyleCnt="0"/>
      <dgm:spPr/>
    </dgm:pt>
    <dgm:pt modelId="{0E64B0D6-9001-4D92-9C3F-813D67D7E450}" type="pres">
      <dgm:prSet presAssocID="{78BA592B-2C98-4B22-A3D8-66D9BDBB6A30}" presName="tx1" presStyleLbl="revTx" presStyleIdx="1" presStyleCnt="5"/>
      <dgm:spPr/>
      <dgm:t>
        <a:bodyPr/>
        <a:lstStyle/>
        <a:p>
          <a:endParaRPr lang="en-SG"/>
        </a:p>
      </dgm:t>
    </dgm:pt>
    <dgm:pt modelId="{BA69A78F-7710-437E-A52B-E8AC8FC5AEAA}" type="pres">
      <dgm:prSet presAssocID="{78BA592B-2C98-4B22-A3D8-66D9BDBB6A30}" presName="vert1" presStyleCnt="0"/>
      <dgm:spPr/>
    </dgm:pt>
    <dgm:pt modelId="{AB5896C0-8986-41D3-B7AA-1AEDCBA2A889}" type="pres">
      <dgm:prSet presAssocID="{EE035252-D06C-40D8-9EF1-18B65AD6CE2A}" presName="thickLine" presStyleLbl="alignNode1" presStyleIdx="2" presStyleCnt="5"/>
      <dgm:spPr/>
    </dgm:pt>
    <dgm:pt modelId="{91F08573-C122-4751-BBB8-CDDC6EF8B67B}" type="pres">
      <dgm:prSet presAssocID="{EE035252-D06C-40D8-9EF1-18B65AD6CE2A}" presName="horz1" presStyleCnt="0"/>
      <dgm:spPr/>
    </dgm:pt>
    <dgm:pt modelId="{F50905F0-84AD-4F19-B261-8249283B80D1}" type="pres">
      <dgm:prSet presAssocID="{EE035252-D06C-40D8-9EF1-18B65AD6CE2A}" presName="tx1" presStyleLbl="revTx" presStyleIdx="2" presStyleCnt="5" custScaleY="85006"/>
      <dgm:spPr/>
      <dgm:t>
        <a:bodyPr/>
        <a:lstStyle/>
        <a:p>
          <a:endParaRPr lang="en-SG"/>
        </a:p>
      </dgm:t>
    </dgm:pt>
    <dgm:pt modelId="{6C1CD043-C116-4F04-8EB1-8A2D4E97B062}" type="pres">
      <dgm:prSet presAssocID="{EE035252-D06C-40D8-9EF1-18B65AD6CE2A}" presName="vert1" presStyleCnt="0"/>
      <dgm:spPr/>
    </dgm:pt>
    <dgm:pt modelId="{40DDC52A-394D-4A73-A8C9-F5A447F4EB7A}" type="pres">
      <dgm:prSet presAssocID="{46BECE2B-F37A-4F15-8098-B55AD030C35B}" presName="thickLine" presStyleLbl="alignNode1" presStyleIdx="3" presStyleCnt="5"/>
      <dgm:spPr/>
    </dgm:pt>
    <dgm:pt modelId="{477975A7-B217-4396-9B04-A0DCE9D81638}" type="pres">
      <dgm:prSet presAssocID="{46BECE2B-F37A-4F15-8098-B55AD030C35B}" presName="horz1" presStyleCnt="0"/>
      <dgm:spPr/>
    </dgm:pt>
    <dgm:pt modelId="{232BF590-CDE1-461A-80A7-2867DFE56FBD}" type="pres">
      <dgm:prSet presAssocID="{46BECE2B-F37A-4F15-8098-B55AD030C35B}" presName="tx1" presStyleLbl="revTx" presStyleIdx="3" presStyleCnt="5" custScaleY="83476"/>
      <dgm:spPr/>
      <dgm:t>
        <a:bodyPr/>
        <a:lstStyle/>
        <a:p>
          <a:endParaRPr lang="en-SG"/>
        </a:p>
      </dgm:t>
    </dgm:pt>
    <dgm:pt modelId="{083CE3B1-2C65-416B-A93F-1F9E019932D8}" type="pres">
      <dgm:prSet presAssocID="{46BECE2B-F37A-4F15-8098-B55AD030C35B}" presName="vert1" presStyleCnt="0"/>
      <dgm:spPr/>
    </dgm:pt>
    <dgm:pt modelId="{581AB67A-606E-464B-9F82-A1D3FA51DD82}" type="pres">
      <dgm:prSet presAssocID="{70705993-8A55-4E04-BEF4-F763087805A4}" presName="thickLine" presStyleLbl="alignNode1" presStyleIdx="4" presStyleCnt="5"/>
      <dgm:spPr/>
    </dgm:pt>
    <dgm:pt modelId="{E5957859-4F98-4560-B2D1-CA7F52C82D57}" type="pres">
      <dgm:prSet presAssocID="{70705993-8A55-4E04-BEF4-F763087805A4}" presName="horz1" presStyleCnt="0"/>
      <dgm:spPr/>
    </dgm:pt>
    <dgm:pt modelId="{48D9B00D-ADDC-45F7-9AD2-DB0730A2DF6C}" type="pres">
      <dgm:prSet presAssocID="{70705993-8A55-4E04-BEF4-F763087805A4}" presName="tx1" presStyleLbl="revTx" presStyleIdx="4" presStyleCnt="5" custScaleY="63622"/>
      <dgm:spPr/>
      <dgm:t>
        <a:bodyPr/>
        <a:lstStyle/>
        <a:p>
          <a:endParaRPr lang="en-SG"/>
        </a:p>
      </dgm:t>
    </dgm:pt>
    <dgm:pt modelId="{CE35F0D8-356F-4A4B-A8DE-3A029B39B9D7}" type="pres">
      <dgm:prSet presAssocID="{70705993-8A55-4E04-BEF4-F763087805A4}" presName="vert1" presStyleCnt="0"/>
      <dgm:spPr/>
    </dgm:pt>
  </dgm:ptLst>
  <dgm:cxnLst>
    <dgm:cxn modelId="{45E68621-BAC8-4DF2-A0F1-F20E34AF8767}" srcId="{08F48835-7650-4B61-879B-9363631C3817}" destId="{46BECE2B-F37A-4F15-8098-B55AD030C35B}" srcOrd="3" destOrd="0" parTransId="{A9930913-1695-49D5-99E4-64F393D2C4A4}" sibTransId="{5B351014-44AE-419B-A24F-F1CF5AEBC138}"/>
    <dgm:cxn modelId="{477EEE4C-BB72-49DA-A99C-01AB483B57E4}" type="presOf" srcId="{70705993-8A55-4E04-BEF4-F763087805A4}" destId="{48D9B00D-ADDC-45F7-9AD2-DB0730A2DF6C}" srcOrd="0" destOrd="0" presId="urn:microsoft.com/office/officeart/2008/layout/LinedList"/>
    <dgm:cxn modelId="{8E4E8E82-2700-42FD-927C-C5F19B6890A2}" srcId="{08F48835-7650-4B61-879B-9363631C3817}" destId="{70705993-8A55-4E04-BEF4-F763087805A4}" srcOrd="4" destOrd="0" parTransId="{50E00C00-7A12-4A49-87DF-384A6D10C44D}" sibTransId="{E3FB3A4C-FDFB-4972-A7BA-6455C6B83402}"/>
    <dgm:cxn modelId="{C730FD9A-1FF9-4260-9C47-CCF30C32EF37}" srcId="{08F48835-7650-4B61-879B-9363631C3817}" destId="{78BA592B-2C98-4B22-A3D8-66D9BDBB6A30}" srcOrd="1" destOrd="0" parTransId="{AA712E52-E49F-44D1-8A64-87F22AAF9501}" sibTransId="{54B200AB-000D-4B6F-89CD-9F1CEAD1A986}"/>
    <dgm:cxn modelId="{39DF17B8-0BF6-4753-8402-7F419DC4F70E}" type="presOf" srcId="{EE035252-D06C-40D8-9EF1-18B65AD6CE2A}" destId="{F50905F0-84AD-4F19-B261-8249283B80D1}" srcOrd="0" destOrd="0" presId="urn:microsoft.com/office/officeart/2008/layout/LinedList"/>
    <dgm:cxn modelId="{AA88C111-7161-4A05-B941-7CD888C31336}" type="presOf" srcId="{08F48835-7650-4B61-879B-9363631C3817}" destId="{0BDE1600-023B-4923-B9ED-69C5596DD47A}" srcOrd="0" destOrd="0" presId="urn:microsoft.com/office/officeart/2008/layout/LinedList"/>
    <dgm:cxn modelId="{17CDA1B9-E163-41D0-AF90-43C4F1E5984E}" srcId="{08F48835-7650-4B61-879B-9363631C3817}" destId="{EE035252-D06C-40D8-9EF1-18B65AD6CE2A}" srcOrd="2" destOrd="0" parTransId="{D18E0D46-D604-449C-A56A-035051D451A0}" sibTransId="{C5C8058B-E181-473F-8783-76392CEDD44A}"/>
    <dgm:cxn modelId="{0FE9468D-98F1-4377-B060-32807C60DB3C}" srcId="{08F48835-7650-4B61-879B-9363631C3817}" destId="{C868B8E2-8568-444D-A136-1CC6FC82F4A1}" srcOrd="0" destOrd="0" parTransId="{97F34117-B788-435E-A3EB-C86EA4A6A805}" sibTransId="{3E42E909-3C4E-4D7B-B430-266770D2AD38}"/>
    <dgm:cxn modelId="{A4FB096B-0EFD-4127-A8E1-F2C8037C04F2}" type="presOf" srcId="{C868B8E2-8568-444D-A136-1CC6FC82F4A1}" destId="{B47A69B6-E6A0-4442-914E-F462AD3883EE}" srcOrd="0" destOrd="0" presId="urn:microsoft.com/office/officeart/2008/layout/LinedList"/>
    <dgm:cxn modelId="{516538E0-617D-4AEA-905F-40933280059C}" type="presOf" srcId="{78BA592B-2C98-4B22-A3D8-66D9BDBB6A30}" destId="{0E64B0D6-9001-4D92-9C3F-813D67D7E450}" srcOrd="0" destOrd="0" presId="urn:microsoft.com/office/officeart/2008/layout/LinedList"/>
    <dgm:cxn modelId="{F77BCD2C-2912-4872-80D1-5287BECDBF66}" type="presOf" srcId="{46BECE2B-F37A-4F15-8098-B55AD030C35B}" destId="{232BF590-CDE1-461A-80A7-2867DFE56FBD}" srcOrd="0" destOrd="0" presId="urn:microsoft.com/office/officeart/2008/layout/LinedList"/>
    <dgm:cxn modelId="{8F3FE48D-4F2B-4214-AE91-F3CBB035CFEF}" type="presParOf" srcId="{0BDE1600-023B-4923-B9ED-69C5596DD47A}" destId="{2296DEBD-C1F6-49EB-92A7-95FA7CD8B799}" srcOrd="0" destOrd="0" presId="urn:microsoft.com/office/officeart/2008/layout/LinedList"/>
    <dgm:cxn modelId="{85A84E58-6A62-4344-96A2-E650952C7CE5}" type="presParOf" srcId="{0BDE1600-023B-4923-B9ED-69C5596DD47A}" destId="{C844FDFA-136F-4CBA-82A4-F6F65B7B9511}" srcOrd="1" destOrd="0" presId="urn:microsoft.com/office/officeart/2008/layout/LinedList"/>
    <dgm:cxn modelId="{1441E617-2AAE-4217-8D80-585C6DE7490B}" type="presParOf" srcId="{C844FDFA-136F-4CBA-82A4-F6F65B7B9511}" destId="{B47A69B6-E6A0-4442-914E-F462AD3883EE}" srcOrd="0" destOrd="0" presId="urn:microsoft.com/office/officeart/2008/layout/LinedList"/>
    <dgm:cxn modelId="{67329B3B-E5FE-416F-A15B-490DE5A22C04}" type="presParOf" srcId="{C844FDFA-136F-4CBA-82A4-F6F65B7B9511}" destId="{B9A0E1DE-6C3E-49E7-81CE-7D174F15F566}" srcOrd="1" destOrd="0" presId="urn:microsoft.com/office/officeart/2008/layout/LinedList"/>
    <dgm:cxn modelId="{44FC4961-36B6-4F88-B718-21F2E970C953}" type="presParOf" srcId="{0BDE1600-023B-4923-B9ED-69C5596DD47A}" destId="{7EF63CFA-7BCE-497D-BE34-F61138F9F8AC}" srcOrd="2" destOrd="0" presId="urn:microsoft.com/office/officeart/2008/layout/LinedList"/>
    <dgm:cxn modelId="{8EDA5D56-1E5C-4E66-8980-D036AC10EC05}" type="presParOf" srcId="{0BDE1600-023B-4923-B9ED-69C5596DD47A}" destId="{92628720-8E6F-4E2F-BD43-DD1142AEEDB3}" srcOrd="3" destOrd="0" presId="urn:microsoft.com/office/officeart/2008/layout/LinedList"/>
    <dgm:cxn modelId="{C030784E-B124-4671-92EF-4EF65A856CD5}" type="presParOf" srcId="{92628720-8E6F-4E2F-BD43-DD1142AEEDB3}" destId="{0E64B0D6-9001-4D92-9C3F-813D67D7E450}" srcOrd="0" destOrd="0" presId="urn:microsoft.com/office/officeart/2008/layout/LinedList"/>
    <dgm:cxn modelId="{D20FA774-3F11-4FD6-B922-43323E13706F}" type="presParOf" srcId="{92628720-8E6F-4E2F-BD43-DD1142AEEDB3}" destId="{BA69A78F-7710-437E-A52B-E8AC8FC5AEAA}" srcOrd="1" destOrd="0" presId="urn:microsoft.com/office/officeart/2008/layout/LinedList"/>
    <dgm:cxn modelId="{1201362C-23E9-4497-849E-8FF3BB1B0083}" type="presParOf" srcId="{0BDE1600-023B-4923-B9ED-69C5596DD47A}" destId="{AB5896C0-8986-41D3-B7AA-1AEDCBA2A889}" srcOrd="4" destOrd="0" presId="urn:microsoft.com/office/officeart/2008/layout/LinedList"/>
    <dgm:cxn modelId="{72BA1A9B-73F1-4657-B7BA-FE57428540D7}" type="presParOf" srcId="{0BDE1600-023B-4923-B9ED-69C5596DD47A}" destId="{91F08573-C122-4751-BBB8-CDDC6EF8B67B}" srcOrd="5" destOrd="0" presId="urn:microsoft.com/office/officeart/2008/layout/LinedList"/>
    <dgm:cxn modelId="{9931ADE4-C282-4C2B-919F-AEF26DE73026}" type="presParOf" srcId="{91F08573-C122-4751-BBB8-CDDC6EF8B67B}" destId="{F50905F0-84AD-4F19-B261-8249283B80D1}" srcOrd="0" destOrd="0" presId="urn:microsoft.com/office/officeart/2008/layout/LinedList"/>
    <dgm:cxn modelId="{B8FEDFAD-99AE-42B7-A098-918A6493CF91}" type="presParOf" srcId="{91F08573-C122-4751-BBB8-CDDC6EF8B67B}" destId="{6C1CD043-C116-4F04-8EB1-8A2D4E97B062}" srcOrd="1" destOrd="0" presId="urn:microsoft.com/office/officeart/2008/layout/LinedList"/>
    <dgm:cxn modelId="{22CA409D-1A58-4513-993E-B8D5A9F8DC7E}" type="presParOf" srcId="{0BDE1600-023B-4923-B9ED-69C5596DD47A}" destId="{40DDC52A-394D-4A73-A8C9-F5A447F4EB7A}" srcOrd="6" destOrd="0" presId="urn:microsoft.com/office/officeart/2008/layout/LinedList"/>
    <dgm:cxn modelId="{F97883AC-B618-420B-A1F1-56EC62D37BE4}" type="presParOf" srcId="{0BDE1600-023B-4923-B9ED-69C5596DD47A}" destId="{477975A7-B217-4396-9B04-A0DCE9D81638}" srcOrd="7" destOrd="0" presId="urn:microsoft.com/office/officeart/2008/layout/LinedList"/>
    <dgm:cxn modelId="{5328F359-CCFB-49FA-8AEF-990B4C907342}" type="presParOf" srcId="{477975A7-B217-4396-9B04-A0DCE9D81638}" destId="{232BF590-CDE1-461A-80A7-2867DFE56FBD}" srcOrd="0" destOrd="0" presId="urn:microsoft.com/office/officeart/2008/layout/LinedList"/>
    <dgm:cxn modelId="{92283964-3581-430C-81F2-5A2D5031DD38}" type="presParOf" srcId="{477975A7-B217-4396-9B04-A0DCE9D81638}" destId="{083CE3B1-2C65-416B-A93F-1F9E019932D8}" srcOrd="1" destOrd="0" presId="urn:microsoft.com/office/officeart/2008/layout/LinedList"/>
    <dgm:cxn modelId="{C8B54A42-C1DA-45D5-8A00-4671E467B1B4}" type="presParOf" srcId="{0BDE1600-023B-4923-B9ED-69C5596DD47A}" destId="{581AB67A-606E-464B-9F82-A1D3FA51DD82}" srcOrd="8" destOrd="0" presId="urn:microsoft.com/office/officeart/2008/layout/LinedList"/>
    <dgm:cxn modelId="{87D802BA-D4EB-4647-AFB5-6375C57C564A}" type="presParOf" srcId="{0BDE1600-023B-4923-B9ED-69C5596DD47A}" destId="{E5957859-4F98-4560-B2D1-CA7F52C82D57}" srcOrd="9" destOrd="0" presId="urn:microsoft.com/office/officeart/2008/layout/LinedList"/>
    <dgm:cxn modelId="{9342008A-E1D5-4416-A73D-3D72C826C1EE}" type="presParOf" srcId="{E5957859-4F98-4560-B2D1-CA7F52C82D57}" destId="{48D9B00D-ADDC-45F7-9AD2-DB0730A2DF6C}" srcOrd="0" destOrd="0" presId="urn:microsoft.com/office/officeart/2008/layout/LinedList"/>
    <dgm:cxn modelId="{CDDCD2F1-5A21-4F99-9CA6-D47914B35949}" type="presParOf" srcId="{E5957859-4F98-4560-B2D1-CA7F52C82D57}" destId="{CE35F0D8-356F-4A4B-A8DE-3A029B39B9D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6DEBD-C1F6-49EB-92A7-95FA7CD8B799}">
      <dsp:nvSpPr>
        <dsp:cNvPr id="0" name=""/>
        <dsp:cNvSpPr/>
      </dsp:nvSpPr>
      <dsp:spPr>
        <a:xfrm>
          <a:off x="0" y="975"/>
          <a:ext cx="8784976" cy="0"/>
        </a:xfrm>
        <a:prstGeom prst="lin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7A69B6-E6A0-4442-914E-F462AD3883EE}">
      <dsp:nvSpPr>
        <dsp:cNvPr id="0" name=""/>
        <dsp:cNvSpPr/>
      </dsp:nvSpPr>
      <dsp:spPr>
        <a:xfrm>
          <a:off x="0" y="975"/>
          <a:ext cx="8784976" cy="130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rtl="0">
            <a:lnSpc>
              <a:spcPct val="100000"/>
            </a:lnSpc>
            <a:spcBef>
              <a:spcPct val="0"/>
            </a:spcBef>
            <a:spcAft>
              <a:spcPct val="35000"/>
            </a:spcAft>
          </a:pPr>
          <a:r>
            <a:rPr lang="pt-BR" sz="2400" kern="1200" dirty="0" smtClean="0">
              <a:latin typeface="Times New Roman" pitchFamily="18" charset="0"/>
              <a:cs typeface="Times New Roman" pitchFamily="18" charset="0"/>
            </a:rPr>
            <a:t>Có thể là những người thân quen, người sống trong cùng phố, hàng xóm lợi dụng mối quen biết với các em và với người thân trong gia đình tạo lòng tin để dễ dàng thực hiện ý đồ xấu.</a:t>
          </a:r>
          <a:endParaRPr lang="en-SG" sz="2400" kern="1200" dirty="0">
            <a:latin typeface="Times New Roman" pitchFamily="18" charset="0"/>
            <a:cs typeface="Times New Roman" pitchFamily="18" charset="0"/>
          </a:endParaRPr>
        </a:p>
      </dsp:txBody>
      <dsp:txXfrm>
        <a:off x="0" y="975"/>
        <a:ext cx="8784976" cy="1307288"/>
      </dsp:txXfrm>
    </dsp:sp>
    <dsp:sp modelId="{7EF63CFA-7BCE-497D-BE34-F61138F9F8AC}">
      <dsp:nvSpPr>
        <dsp:cNvPr id="0" name=""/>
        <dsp:cNvSpPr/>
      </dsp:nvSpPr>
      <dsp:spPr>
        <a:xfrm>
          <a:off x="0" y="1308263"/>
          <a:ext cx="8784976" cy="0"/>
        </a:xfrm>
        <a:prstGeom prst="lin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64B0D6-9001-4D92-9C3F-813D67D7E450}">
      <dsp:nvSpPr>
        <dsp:cNvPr id="0" name=""/>
        <dsp:cNvSpPr/>
      </dsp:nvSpPr>
      <dsp:spPr>
        <a:xfrm>
          <a:off x="0" y="1308263"/>
          <a:ext cx="8784976" cy="1315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rtl="0">
            <a:lnSpc>
              <a:spcPct val="100000"/>
            </a:lnSpc>
            <a:spcBef>
              <a:spcPct val="0"/>
            </a:spcBef>
            <a:spcAft>
              <a:spcPct val="35000"/>
            </a:spcAft>
          </a:pPr>
          <a:r>
            <a:rPr lang="pt-BR" sz="2400" kern="1200" dirty="0" smtClean="0">
              <a:latin typeface="Times New Roman" pitchFamily="18" charset="0"/>
              <a:cs typeface="Times New Roman" pitchFamily="18" charset="0"/>
            </a:rPr>
            <a:t>Có thể là những thanh niên mới lớn, nghiện ngập ma tuý, rượu bia, sử dụng văn hóa phẩm, băng hình đồi trụy. Đôi khi là những người bị bệnh tâm thần, mất ý thức về những việc mình làm.</a:t>
          </a:r>
          <a:endParaRPr lang="en-SG" sz="2400" kern="1200" dirty="0">
            <a:latin typeface="Times New Roman" pitchFamily="18" charset="0"/>
            <a:cs typeface="Times New Roman" pitchFamily="18" charset="0"/>
          </a:endParaRPr>
        </a:p>
      </dsp:txBody>
      <dsp:txXfrm>
        <a:off x="0" y="1308263"/>
        <a:ext cx="8784976" cy="1315708"/>
      </dsp:txXfrm>
    </dsp:sp>
    <dsp:sp modelId="{AB5896C0-8986-41D3-B7AA-1AEDCBA2A889}">
      <dsp:nvSpPr>
        <dsp:cNvPr id="0" name=""/>
        <dsp:cNvSpPr/>
      </dsp:nvSpPr>
      <dsp:spPr>
        <a:xfrm>
          <a:off x="0" y="2623972"/>
          <a:ext cx="8784976" cy="0"/>
        </a:xfrm>
        <a:prstGeom prst="lin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0905F0-84AD-4F19-B261-8249283B80D1}">
      <dsp:nvSpPr>
        <dsp:cNvPr id="0" name=""/>
        <dsp:cNvSpPr/>
      </dsp:nvSpPr>
      <dsp:spPr>
        <a:xfrm>
          <a:off x="0" y="2623972"/>
          <a:ext cx="8784976" cy="1118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rtl="0">
            <a:lnSpc>
              <a:spcPct val="100000"/>
            </a:lnSpc>
            <a:spcBef>
              <a:spcPct val="0"/>
            </a:spcBef>
            <a:spcAft>
              <a:spcPct val="35000"/>
            </a:spcAft>
          </a:pPr>
          <a:r>
            <a:rPr lang="pt-BR" sz="2400" kern="1200" smtClean="0">
              <a:latin typeface="Times New Roman" pitchFamily="18" charset="0"/>
              <a:cs typeface="Times New Roman" pitchFamily="18" charset="0"/>
            </a:rPr>
            <a:t>Có thể là người hoàn toàn xa lạ với các em nhưng đã lợi dụng hoàn cảnh và thời cơ thuận lợi để thực hiện hành vi xấu.</a:t>
          </a:r>
          <a:endParaRPr lang="en-SG" sz="2400" kern="1200">
            <a:latin typeface="Times New Roman" pitchFamily="18" charset="0"/>
            <a:cs typeface="Times New Roman" pitchFamily="18" charset="0"/>
          </a:endParaRPr>
        </a:p>
      </dsp:txBody>
      <dsp:txXfrm>
        <a:off x="0" y="2623972"/>
        <a:ext cx="8784976" cy="1118431"/>
      </dsp:txXfrm>
    </dsp:sp>
    <dsp:sp modelId="{40DDC52A-394D-4A73-A8C9-F5A447F4EB7A}">
      <dsp:nvSpPr>
        <dsp:cNvPr id="0" name=""/>
        <dsp:cNvSpPr/>
      </dsp:nvSpPr>
      <dsp:spPr>
        <a:xfrm>
          <a:off x="0" y="3742403"/>
          <a:ext cx="8784976" cy="0"/>
        </a:xfrm>
        <a:prstGeom prst="lin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2BF590-CDE1-461A-80A7-2867DFE56FBD}">
      <dsp:nvSpPr>
        <dsp:cNvPr id="0" name=""/>
        <dsp:cNvSpPr/>
      </dsp:nvSpPr>
      <dsp:spPr>
        <a:xfrm>
          <a:off x="0" y="3742403"/>
          <a:ext cx="8784976" cy="10983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rtl="0">
            <a:lnSpc>
              <a:spcPct val="100000"/>
            </a:lnSpc>
            <a:spcBef>
              <a:spcPct val="0"/>
            </a:spcBef>
            <a:spcAft>
              <a:spcPct val="35000"/>
            </a:spcAft>
          </a:pPr>
          <a:r>
            <a:rPr lang="pt-BR" sz="2400" kern="1200" dirty="0" smtClean="0">
              <a:latin typeface="Times New Roman" pitchFamily="18" charset="0"/>
              <a:cs typeface="Times New Roman" pitchFamily="18" charset="0"/>
            </a:rPr>
            <a:t>Có thể giả làm bạn trai, giả yêu đương để lạm dụng tình dục trẻ em gái vị thành niên.</a:t>
          </a:r>
          <a:endParaRPr lang="en-SG" sz="2400" kern="1200" dirty="0">
            <a:latin typeface="Times New Roman" pitchFamily="18" charset="0"/>
            <a:cs typeface="Times New Roman" pitchFamily="18" charset="0"/>
          </a:endParaRPr>
        </a:p>
      </dsp:txBody>
      <dsp:txXfrm>
        <a:off x="0" y="3742403"/>
        <a:ext cx="8784976" cy="1098301"/>
      </dsp:txXfrm>
    </dsp:sp>
    <dsp:sp modelId="{581AB67A-606E-464B-9F82-A1D3FA51DD82}">
      <dsp:nvSpPr>
        <dsp:cNvPr id="0" name=""/>
        <dsp:cNvSpPr/>
      </dsp:nvSpPr>
      <dsp:spPr>
        <a:xfrm>
          <a:off x="0" y="4840704"/>
          <a:ext cx="8784976" cy="0"/>
        </a:xfrm>
        <a:prstGeom prst="lin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D9B00D-ADDC-45F7-9AD2-DB0730A2DF6C}">
      <dsp:nvSpPr>
        <dsp:cNvPr id="0" name=""/>
        <dsp:cNvSpPr/>
      </dsp:nvSpPr>
      <dsp:spPr>
        <a:xfrm>
          <a:off x="0" y="4840704"/>
          <a:ext cx="8784976" cy="837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rtl="0">
            <a:lnSpc>
              <a:spcPct val="100000"/>
            </a:lnSpc>
            <a:spcBef>
              <a:spcPct val="0"/>
            </a:spcBef>
            <a:spcAft>
              <a:spcPct val="35000"/>
            </a:spcAft>
          </a:pPr>
          <a:r>
            <a:rPr lang="pt-BR" sz="2400" kern="1200" smtClean="0">
              <a:latin typeface="Times New Roman" pitchFamily="18" charset="0"/>
              <a:cs typeface="Times New Roman" pitchFamily="18" charset="0"/>
            </a:rPr>
            <a:t>Có những trường hợp kẻ xâm hại tình dục lại là chính là thành viên trong gia đình.</a:t>
          </a:r>
          <a:endParaRPr lang="en-SG" sz="2400" kern="1200">
            <a:latin typeface="Times New Roman" pitchFamily="18" charset="0"/>
            <a:cs typeface="Times New Roman" pitchFamily="18" charset="0"/>
          </a:endParaRPr>
        </a:p>
      </dsp:txBody>
      <dsp:txXfrm>
        <a:off x="0" y="4840704"/>
        <a:ext cx="8784976" cy="83708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SG"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SG" alt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SG" altLang="en-US" smtClean="0"/>
              <a:t>Click to edit Master text styles</a:t>
            </a:r>
          </a:p>
          <a:p>
            <a:pPr lvl="1"/>
            <a:r>
              <a:rPr lang="en-SG" altLang="en-US" smtClean="0"/>
              <a:t>Second level</a:t>
            </a:r>
          </a:p>
          <a:p>
            <a:pPr lvl="2"/>
            <a:r>
              <a:rPr lang="en-SG" altLang="en-US" smtClean="0"/>
              <a:t>Third level</a:t>
            </a:r>
          </a:p>
          <a:p>
            <a:pPr lvl="3"/>
            <a:r>
              <a:rPr lang="en-SG" altLang="en-US" smtClean="0"/>
              <a:t>Fourth level</a:t>
            </a:r>
          </a:p>
          <a:p>
            <a:pPr lvl="4"/>
            <a:r>
              <a:rPr lang="en-SG" alt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SG"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21DBB5D6-A9BB-4D0A-B9E1-348B3D57F6DA}" type="slidenum">
              <a:rPr lang="en-SG" altLang="en-US"/>
              <a:pPr/>
              <a:t>‹#›</a:t>
            </a:fld>
            <a:endParaRPr lang="en-SG" altLang="en-US"/>
          </a:p>
        </p:txBody>
      </p:sp>
    </p:spTree>
    <p:extLst>
      <p:ext uri="{BB962C8B-B14F-4D97-AF65-F5344CB8AC3E}">
        <p14:creationId xmlns:p14="http://schemas.microsoft.com/office/powerpoint/2010/main" val="16392293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endParaRPr lang="en-SG" altLang="en-US"/>
          </a:p>
        </p:txBody>
      </p:sp>
      <p:sp>
        <p:nvSpPr>
          <p:cNvPr id="6" name="Slide Number Placeholder 5"/>
          <p:cNvSpPr>
            <a:spLocks noGrp="1"/>
          </p:cNvSpPr>
          <p:nvPr>
            <p:ph type="sldNum" sz="quarter" idx="12"/>
          </p:nvPr>
        </p:nvSpPr>
        <p:spPr/>
        <p:txBody>
          <a:bodyPr/>
          <a:lstStyle/>
          <a:p>
            <a:fld id="{40AEECF8-4C09-4E23-BA3B-7C293D9A392C}" type="slidenum">
              <a:rPr lang="en-SG" altLang="en-US" smtClean="0"/>
              <a:pPr/>
              <a:t>‹#›</a:t>
            </a:fld>
            <a:endParaRPr lang="en-SG"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r>
              <a:rPr lang="en-SG" altLang="en-US" smtClean="0"/>
              <a:t>Microsoft PowerPoint</a:t>
            </a:r>
            <a:endParaRPr lang="en-SG" altLang="en-US"/>
          </a:p>
        </p:txBody>
      </p:sp>
      <p:sp>
        <p:nvSpPr>
          <p:cNvPr id="6" name="Slide Number Placeholder 5"/>
          <p:cNvSpPr>
            <a:spLocks noGrp="1"/>
          </p:cNvSpPr>
          <p:nvPr>
            <p:ph type="sldNum" sz="quarter" idx="12"/>
          </p:nvPr>
        </p:nvSpPr>
        <p:spPr/>
        <p:txBody>
          <a:bodyPr/>
          <a:lstStyle/>
          <a:p>
            <a:fld id="{27B9EA53-B515-453A-84DC-A415E89D2AAE}"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r>
              <a:rPr lang="en-SG" altLang="en-US" smtClean="0"/>
              <a:t>Microsoft PowerPoint</a:t>
            </a:r>
            <a:endParaRPr lang="en-SG" altLang="en-US"/>
          </a:p>
        </p:txBody>
      </p:sp>
      <p:sp>
        <p:nvSpPr>
          <p:cNvPr id="6" name="Slide Number Placeholder 5"/>
          <p:cNvSpPr>
            <a:spLocks noGrp="1"/>
          </p:cNvSpPr>
          <p:nvPr>
            <p:ph type="sldNum" sz="quarter" idx="12"/>
          </p:nvPr>
        </p:nvSpPr>
        <p:spPr/>
        <p:txBody>
          <a:bodyPr/>
          <a:lstStyle/>
          <a:p>
            <a:fld id="{26E6D2FF-CF57-4429-A5A7-E2C13E99F662}"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r>
              <a:rPr lang="en-SG" altLang="en-US" smtClean="0"/>
              <a:t>Microsoft PowerPoint</a:t>
            </a:r>
            <a:endParaRPr lang="en-SG" altLang="en-US"/>
          </a:p>
        </p:txBody>
      </p:sp>
      <p:sp>
        <p:nvSpPr>
          <p:cNvPr id="6" name="Slide Number Placeholder 5"/>
          <p:cNvSpPr>
            <a:spLocks noGrp="1"/>
          </p:cNvSpPr>
          <p:nvPr>
            <p:ph type="sldNum" sz="quarter" idx="12"/>
          </p:nvPr>
        </p:nvSpPr>
        <p:spPr/>
        <p:txBody>
          <a:bodyPr/>
          <a:lstStyle/>
          <a:p>
            <a:fld id="{D8E1858D-96C6-486B-A69B-03EECC4CFC24}" type="slidenum">
              <a:rPr lang="en-SG" altLang="en-US" smtClean="0"/>
              <a:pPr/>
              <a:t>‹#›</a:t>
            </a:fld>
            <a:endParaRPr lang="en-SG" alt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cover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r>
              <a:rPr lang="en-SG" altLang="en-US" smtClean="0"/>
              <a:t>Microsoft PowerPoint</a:t>
            </a:r>
            <a:endParaRPr lang="en-SG" altLang="en-US"/>
          </a:p>
        </p:txBody>
      </p:sp>
      <p:sp>
        <p:nvSpPr>
          <p:cNvPr id="6" name="Slide Number Placeholder 5"/>
          <p:cNvSpPr>
            <a:spLocks noGrp="1"/>
          </p:cNvSpPr>
          <p:nvPr>
            <p:ph type="sldNum" sz="quarter" idx="12"/>
          </p:nvPr>
        </p:nvSpPr>
        <p:spPr/>
        <p:txBody>
          <a:bodyPr/>
          <a:lstStyle/>
          <a:p>
            <a:fld id="{16E3307A-F117-4CD3-8ED3-7D6F6CCCB20D}"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SG" altLang="en-US"/>
          </a:p>
        </p:txBody>
      </p:sp>
      <p:sp>
        <p:nvSpPr>
          <p:cNvPr id="6" name="Footer Placeholder 5"/>
          <p:cNvSpPr>
            <a:spLocks noGrp="1"/>
          </p:cNvSpPr>
          <p:nvPr>
            <p:ph type="ftr" sz="quarter" idx="11"/>
          </p:nvPr>
        </p:nvSpPr>
        <p:spPr/>
        <p:txBody>
          <a:bodyPr/>
          <a:lstStyle/>
          <a:p>
            <a:r>
              <a:rPr lang="en-SG" altLang="en-US" smtClean="0"/>
              <a:t>Microsoft PowerPoint</a:t>
            </a:r>
            <a:endParaRPr lang="en-SG" altLang="en-US"/>
          </a:p>
        </p:txBody>
      </p:sp>
      <p:sp>
        <p:nvSpPr>
          <p:cNvPr id="7" name="Slide Number Placeholder 6"/>
          <p:cNvSpPr>
            <a:spLocks noGrp="1"/>
          </p:cNvSpPr>
          <p:nvPr>
            <p:ph type="sldNum" sz="quarter" idx="12"/>
          </p:nvPr>
        </p:nvSpPr>
        <p:spPr/>
        <p:txBody>
          <a:bodyPr/>
          <a:lstStyle/>
          <a:p>
            <a:fld id="{D64BB15B-CACC-4F5C-B0AF-0EDF43E99424}" type="slidenum">
              <a:rPr lang="en-SG" altLang="en-US" smtClean="0"/>
              <a:pPr/>
              <a:t>‹#›</a:t>
            </a:fld>
            <a:endParaRPr lang="en-SG" alt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cover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SG" altLang="en-US"/>
          </a:p>
        </p:txBody>
      </p:sp>
      <p:sp>
        <p:nvSpPr>
          <p:cNvPr id="8" name="Footer Placeholder 7"/>
          <p:cNvSpPr>
            <a:spLocks noGrp="1"/>
          </p:cNvSpPr>
          <p:nvPr>
            <p:ph type="ftr" sz="quarter" idx="11"/>
          </p:nvPr>
        </p:nvSpPr>
        <p:spPr/>
        <p:txBody>
          <a:bodyPr/>
          <a:lstStyle/>
          <a:p>
            <a:r>
              <a:rPr lang="en-SG" altLang="en-US" smtClean="0"/>
              <a:t>Microsoft PowerPoint</a:t>
            </a:r>
            <a:endParaRPr lang="en-SG" altLang="en-US"/>
          </a:p>
        </p:txBody>
      </p:sp>
      <p:sp>
        <p:nvSpPr>
          <p:cNvPr id="9" name="Slide Number Placeholder 8"/>
          <p:cNvSpPr>
            <a:spLocks noGrp="1"/>
          </p:cNvSpPr>
          <p:nvPr>
            <p:ph type="sldNum" sz="quarter" idx="12"/>
          </p:nvPr>
        </p:nvSpPr>
        <p:spPr/>
        <p:txBody>
          <a:bodyPr/>
          <a:lstStyle/>
          <a:p>
            <a:fld id="{D2E308F8-C44A-4A26-9608-DF0F75C96AFA}" type="slidenum">
              <a:rPr lang="en-SG" altLang="en-US" smtClean="0"/>
              <a:pPr/>
              <a:t>‹#›</a:t>
            </a:fld>
            <a:endParaRPr lang="en-SG" alt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cover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SG" altLang="en-US"/>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0A29CBB1-A73C-4BA6-9B1F-BB71463E1AFD}"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SG" altLang="en-US"/>
          </a:p>
        </p:txBody>
      </p:sp>
      <p:sp>
        <p:nvSpPr>
          <p:cNvPr id="3" name="Footer Placeholder 2"/>
          <p:cNvSpPr>
            <a:spLocks noGrp="1"/>
          </p:cNvSpPr>
          <p:nvPr>
            <p:ph type="ftr" sz="quarter" idx="11"/>
          </p:nvPr>
        </p:nvSpPr>
        <p:spPr/>
        <p:txBody>
          <a:bodyPr/>
          <a:lstStyle/>
          <a:p>
            <a:r>
              <a:rPr lang="en-SG" altLang="en-US" smtClean="0"/>
              <a:t>Microsoft PowerPoint</a:t>
            </a:r>
            <a:endParaRPr lang="en-SG" altLang="en-US"/>
          </a:p>
        </p:txBody>
      </p:sp>
      <p:sp>
        <p:nvSpPr>
          <p:cNvPr id="4" name="Slide Number Placeholder 3"/>
          <p:cNvSpPr>
            <a:spLocks noGrp="1"/>
          </p:cNvSpPr>
          <p:nvPr>
            <p:ph type="sldNum" sz="quarter" idx="12"/>
          </p:nvPr>
        </p:nvSpPr>
        <p:spPr/>
        <p:txBody>
          <a:bodyPr/>
          <a:lstStyle/>
          <a:p>
            <a:fld id="{08358572-B50E-41B3-AE3C-E9038D3F5634}"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SG" altLang="en-US"/>
          </a:p>
        </p:txBody>
      </p:sp>
      <p:sp>
        <p:nvSpPr>
          <p:cNvPr id="6" name="Footer Placeholder 5"/>
          <p:cNvSpPr>
            <a:spLocks noGrp="1"/>
          </p:cNvSpPr>
          <p:nvPr>
            <p:ph type="ftr" sz="quarter" idx="11"/>
          </p:nvPr>
        </p:nvSpPr>
        <p:spPr/>
        <p:txBody>
          <a:bodyPr/>
          <a:lstStyle/>
          <a:p>
            <a:r>
              <a:rPr lang="en-SG" altLang="en-US" smtClean="0"/>
              <a:t>Microsoft PowerPoint</a:t>
            </a:r>
            <a:endParaRPr lang="en-SG" altLang="en-US"/>
          </a:p>
        </p:txBody>
      </p:sp>
      <p:sp>
        <p:nvSpPr>
          <p:cNvPr id="7" name="Slide Number Placeholder 6"/>
          <p:cNvSpPr>
            <a:spLocks noGrp="1"/>
          </p:cNvSpPr>
          <p:nvPr>
            <p:ph type="sldNum" sz="quarter" idx="12"/>
          </p:nvPr>
        </p:nvSpPr>
        <p:spPr/>
        <p:txBody>
          <a:bodyPr/>
          <a:lstStyle/>
          <a:p>
            <a:fld id="{F0766D4F-40B6-4200-A764-0804D60DAB76}"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SG" altLang="en-US"/>
          </a:p>
        </p:txBody>
      </p:sp>
      <p:sp>
        <p:nvSpPr>
          <p:cNvPr id="6" name="Footer Placeholder 5"/>
          <p:cNvSpPr>
            <a:spLocks noGrp="1"/>
          </p:cNvSpPr>
          <p:nvPr>
            <p:ph type="ftr" sz="quarter" idx="11"/>
          </p:nvPr>
        </p:nvSpPr>
        <p:spPr/>
        <p:txBody>
          <a:bodyPr/>
          <a:lstStyle/>
          <a:p>
            <a:r>
              <a:rPr lang="en-SG" altLang="en-US" smtClean="0"/>
              <a:t>Microsoft PowerPoint</a:t>
            </a:r>
            <a:endParaRPr lang="en-SG" altLang="en-US"/>
          </a:p>
        </p:txBody>
      </p:sp>
      <p:sp>
        <p:nvSpPr>
          <p:cNvPr id="7" name="Slide Number Placeholder 6"/>
          <p:cNvSpPr>
            <a:spLocks noGrp="1"/>
          </p:cNvSpPr>
          <p:nvPr>
            <p:ph type="sldNum" sz="quarter" idx="12"/>
          </p:nvPr>
        </p:nvSpPr>
        <p:spPr/>
        <p:txBody>
          <a:bodyPr/>
          <a:lstStyle/>
          <a:p>
            <a:fld id="{CA93401A-2326-4AF8-B9A9-139FAF26CC86}" type="slidenum">
              <a:rPr lang="en-SG" altLang="en-US" smtClean="0"/>
              <a:pPr/>
              <a:t>‹#›</a:t>
            </a:fld>
            <a:endParaRPr lang="en-SG"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ransition>
    <p:cover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SG" alt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en-SG" altLang="en-US" smtClean="0"/>
              <a:t>Microsoft PowerPoint</a:t>
            </a:r>
            <a:endParaRPr lang="en-SG" alt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30CBB6A-D5E0-4EC6-A211-10703A84BC99}" type="slidenum">
              <a:rPr lang="en-SG" altLang="en-US" smtClean="0"/>
              <a:pPr/>
              <a:t>‹#›</a:t>
            </a:fld>
            <a:endParaRPr lang="en-SG" altLang="en-US"/>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ransition>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12"/>
          <p:cNvSpPr txBox="1">
            <a:spLocks noChangeArrowheads="1"/>
          </p:cNvSpPr>
          <p:nvPr/>
        </p:nvSpPr>
        <p:spPr bwMode="auto">
          <a:xfrm>
            <a:off x="971550" y="26988"/>
            <a:ext cx="7272338"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600">
                <a:latin typeface="Times New Roman" pitchFamily="18" charset="0"/>
                <a:cs typeface="Times New Roman" pitchFamily="18" charset="0"/>
              </a:rPr>
              <a:t>ỦY BAN NHÂN DÂN TỈNH QUẢNG NINH</a:t>
            </a:r>
          </a:p>
          <a:p>
            <a:pPr algn="ctr" eaLnBrk="1" hangingPunct="1"/>
            <a:r>
              <a:rPr lang="en-US" sz="2600" b="1">
                <a:latin typeface="Times New Roman" pitchFamily="18" charset="0"/>
                <a:cs typeface="Times New Roman" pitchFamily="18" charset="0"/>
              </a:rPr>
              <a:t>SỞ GIÁO DỤC VÀ ĐÀO TẠO</a:t>
            </a:r>
          </a:p>
        </p:txBody>
      </p:sp>
      <p:sp>
        <p:nvSpPr>
          <p:cNvPr id="2054" name="Line 13"/>
          <p:cNvSpPr>
            <a:spLocks noChangeShapeType="1"/>
          </p:cNvSpPr>
          <p:nvPr/>
        </p:nvSpPr>
        <p:spPr bwMode="auto">
          <a:xfrm>
            <a:off x="3024188" y="923925"/>
            <a:ext cx="3014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5"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pic>
        <p:nvPicPr>
          <p:cNvPr id="2056"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WordArt 31"/>
          <p:cNvSpPr>
            <a:spLocks noChangeArrowheads="1" noChangeShapeType="1" noTextEdit="1"/>
          </p:cNvSpPr>
          <p:nvPr/>
        </p:nvSpPr>
        <p:spPr bwMode="auto">
          <a:xfrm>
            <a:off x="225425" y="1412875"/>
            <a:ext cx="8594725" cy="647700"/>
          </a:xfrm>
          <a:prstGeom prst="rect">
            <a:avLst/>
          </a:prstGeom>
        </p:spPr>
        <p:txBody>
          <a:bodyPr wrap="none" fromWordArt="1">
            <a:prstTxWarp prst="textPlain">
              <a:avLst>
                <a:gd name="adj" fmla="val 50000"/>
              </a:avLst>
            </a:prstTxWarp>
          </a:bodyPr>
          <a:lstStyle/>
          <a:p>
            <a:pPr algn="ctr"/>
            <a:r>
              <a:rPr lang="vi-VN" sz="3200" b="1" kern="10">
                <a:ln w="3175">
                  <a:solidFill>
                    <a:srgbClr val="FF0000"/>
                  </a:solidFill>
                  <a:round/>
                  <a:headEnd/>
                  <a:tailEnd/>
                </a:ln>
                <a:solidFill>
                  <a:srgbClr val="FFFF00"/>
                </a:solidFill>
                <a:latin typeface="Times New Roman"/>
                <a:cs typeface="Times New Roman"/>
              </a:rPr>
              <a:t>CHƯƠNG TRÌNH GIÁO DỤC </a:t>
            </a:r>
            <a:r>
              <a:rPr lang="en-US" sz="3200" b="1" kern="10" smtClean="0">
                <a:ln w="3175">
                  <a:solidFill>
                    <a:srgbClr val="FF0000"/>
                  </a:solidFill>
                  <a:round/>
                  <a:headEnd/>
                  <a:tailEnd/>
                </a:ln>
                <a:solidFill>
                  <a:srgbClr val="FFFF00"/>
                </a:solidFill>
                <a:latin typeface="Times New Roman"/>
                <a:cs typeface="Times New Roman"/>
              </a:rPr>
              <a:t> VĂN HÓA XÃ HỘI</a:t>
            </a:r>
            <a:endParaRPr lang="en-US" sz="3200" b="1" kern="10">
              <a:ln w="3175">
                <a:solidFill>
                  <a:srgbClr val="FF0000"/>
                </a:solidFill>
                <a:round/>
                <a:headEnd/>
                <a:tailEnd/>
              </a:ln>
              <a:solidFill>
                <a:srgbClr val="FFFF00"/>
              </a:solidFill>
              <a:latin typeface="Times New Roman"/>
              <a:cs typeface="Times New Roman"/>
            </a:endParaRPr>
          </a:p>
        </p:txBody>
      </p:sp>
      <p:sp>
        <p:nvSpPr>
          <p:cNvPr id="19" name="WordArt 25"/>
          <p:cNvSpPr>
            <a:spLocks noChangeArrowheads="1" noChangeShapeType="1" noTextEdit="1"/>
          </p:cNvSpPr>
          <p:nvPr/>
        </p:nvSpPr>
        <p:spPr bwMode="auto">
          <a:xfrm>
            <a:off x="225425" y="2384884"/>
            <a:ext cx="1178288" cy="360040"/>
          </a:xfrm>
          <a:prstGeom prst="rect">
            <a:avLst/>
          </a:prstGeom>
        </p:spPr>
        <p:txBody>
          <a:bodyPr wrap="none" fromWordArt="1">
            <a:prstTxWarp prst="textPlain">
              <a:avLst>
                <a:gd name="adj" fmla="val 50000"/>
              </a:avLst>
            </a:prstTxWarp>
          </a:bodyPr>
          <a:lstStyle/>
          <a:p>
            <a:pPr>
              <a:defRPr/>
            </a:pPr>
            <a:r>
              <a:rPr lang="en-US" sz="2800" b="1" u="sng"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Bài </a:t>
            </a:r>
            <a:r>
              <a:rPr lang="en-US" sz="2800" b="1" u="sng"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13:</a:t>
            </a:r>
            <a:endParaRPr lang="en-US" sz="2800" b="1" u="sng"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endParaRPr>
          </a:p>
        </p:txBody>
      </p:sp>
      <p:sp>
        <p:nvSpPr>
          <p:cNvPr id="22" name="WordArt 27"/>
          <p:cNvSpPr>
            <a:spLocks noChangeArrowheads="1" noChangeShapeType="1" noTextEdit="1"/>
          </p:cNvSpPr>
          <p:nvPr/>
        </p:nvSpPr>
        <p:spPr bwMode="auto">
          <a:xfrm>
            <a:off x="708025" y="3164557"/>
            <a:ext cx="7673975" cy="2352675"/>
          </a:xfrm>
          <a:prstGeom prst="rect">
            <a:avLst/>
          </a:prstGeom>
        </p:spPr>
        <p:txBody>
          <a:bodyPr wrap="none" fromWordArt="1">
            <a:prstTxWarp prst="textPlain">
              <a:avLst>
                <a:gd name="adj" fmla="val 50000"/>
              </a:avLst>
            </a:prstTxWarp>
          </a:bodyPr>
          <a:lstStyle/>
          <a:p>
            <a:pPr algn="ctr"/>
            <a:r>
              <a:rPr lang="pt-BR"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PHÒNG </a:t>
            </a:r>
            <a:r>
              <a:rPr lang="pt-BR"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NGỪA XÂM </a:t>
            </a:r>
            <a:r>
              <a:rPr lang="pt-BR"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HẠI</a:t>
            </a:r>
          </a:p>
          <a:p>
            <a:pPr algn="ctr"/>
            <a:r>
              <a:rPr lang="pt-BR"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 </a:t>
            </a:r>
            <a:r>
              <a:rPr lang="pt-BR"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TÌNH DỤC TRẺ EM</a:t>
            </a:r>
            <a:endPar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endParaRPr>
          </a:p>
        </p:txBody>
      </p:sp>
    </p:spTree>
    <p:extLst>
      <p:ext uri="{BB962C8B-B14F-4D97-AF65-F5344CB8AC3E}">
        <p14:creationId xmlns:p14="http://schemas.microsoft.com/office/powerpoint/2010/main" val="3448572913"/>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par>
                                <p:cTn id="8" presetID="16" presetClass="entr" presetSubtype="21"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arn(inVertical)">
                                      <p:cBhvr>
                                        <p:cTn id="10" dur="500"/>
                                        <p:tgtEl>
                                          <p:spTgt spid="1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10</a:t>
            </a:fld>
            <a:endParaRPr lang="en-SG" altLang="en-US"/>
          </a:p>
        </p:txBody>
      </p:sp>
      <p:sp>
        <p:nvSpPr>
          <p:cNvPr id="2" name="Title 1"/>
          <p:cNvSpPr>
            <a:spLocks noGrp="1"/>
          </p:cNvSpPr>
          <p:nvPr>
            <p:ph type="title"/>
          </p:nvPr>
        </p:nvSpPr>
        <p:spPr>
          <a:xfrm>
            <a:off x="107504" y="188640"/>
            <a:ext cx="8856984" cy="648072"/>
          </a:xfrm>
        </p:spPr>
        <p:txBody>
          <a:bodyPr>
            <a:normAutofit/>
          </a:bodyPr>
          <a:lstStyle/>
          <a:p>
            <a:pPr marL="0" indent="0" algn="just">
              <a:buNone/>
            </a:pPr>
            <a:r>
              <a:rPr lang="en-SG" sz="3200" dirty="0" smtClean="0">
                <a:latin typeface="Times New Roman" pitchFamily="18" charset="0"/>
                <a:cs typeface="Times New Roman" pitchFamily="18" charset="0"/>
              </a:rPr>
              <a:t>6. </a:t>
            </a:r>
            <a:r>
              <a:rPr lang="en-SG" sz="3200" dirty="0" err="1" smtClean="0">
                <a:latin typeface="Times New Roman" pitchFamily="18" charset="0"/>
                <a:cs typeface="Times New Roman" pitchFamily="18" charset="0"/>
              </a:rPr>
              <a:t>Cách</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xử</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lí</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khi</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phát</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hiện</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trẻ</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bị</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xâm</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hại</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tình</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dục</a:t>
            </a:r>
            <a:endParaRPr lang="en-SG" sz="3200" dirty="0">
              <a:latin typeface="Times New Roman" pitchFamily="18" charset="0"/>
              <a:cs typeface="Times New Roman" pitchFamily="18" charset="0"/>
            </a:endParaRPr>
          </a:p>
        </p:txBody>
      </p:sp>
      <p:sp>
        <p:nvSpPr>
          <p:cNvPr id="3" name="Content Placeholder 2"/>
          <p:cNvSpPr>
            <a:spLocks noGrp="1"/>
          </p:cNvSpPr>
          <p:nvPr>
            <p:ph sz="quarter" idx="13"/>
          </p:nvPr>
        </p:nvSpPr>
        <p:spPr>
          <a:xfrm>
            <a:off x="179512" y="908720"/>
            <a:ext cx="8712968" cy="5616624"/>
          </a:xfrm>
        </p:spPr>
        <p:txBody>
          <a:bodyPr numCol="1">
            <a:normAutofit fontScale="92500"/>
          </a:bodyPr>
          <a:lstStyle/>
          <a:p>
            <a:pPr marL="0" indent="0" algn="just">
              <a:lnSpc>
                <a:spcPct val="150000"/>
              </a:lnSpc>
              <a:buNone/>
            </a:pPr>
            <a:r>
              <a:rPr lang="vi-VN" sz="2400" b="1" dirty="0" smtClean="0"/>
              <a:t>6.1. Việc cần làm ngay</a:t>
            </a:r>
          </a:p>
          <a:p>
            <a:pPr lvl="1" algn="just">
              <a:lnSpc>
                <a:spcPct val="150000"/>
              </a:lnSpc>
            </a:pPr>
            <a:r>
              <a:rPr lang="en-US" sz="2400" smtClean="0"/>
              <a:t> </a:t>
            </a:r>
            <a:r>
              <a:rPr lang="vi-VN" sz="2400" smtClean="0"/>
              <a:t>Đưa </a:t>
            </a:r>
            <a:r>
              <a:rPr lang="vi-VN" sz="2400" dirty="0" smtClean="0"/>
              <a:t>trẻ đi khám sức khoẻ xác định mức độ ảnh hưởng đến sức khoẻ và tâm thần. Lấy giấy chứng thương của cơ sở y tế để cơ quan pháp luật có căn cứ buộc tội kẻ xâm hại.</a:t>
            </a:r>
          </a:p>
          <a:p>
            <a:pPr lvl="1" algn="just">
              <a:lnSpc>
                <a:spcPct val="150000"/>
              </a:lnSpc>
            </a:pPr>
            <a:r>
              <a:rPr lang="en-US" sz="2400" smtClean="0"/>
              <a:t> </a:t>
            </a:r>
            <a:r>
              <a:rPr lang="vi-VN" sz="2400" smtClean="0"/>
              <a:t>Báo </a:t>
            </a:r>
            <a:r>
              <a:rPr lang="vi-VN" sz="2400" dirty="0" smtClean="0"/>
              <a:t>cho gia đình, cơ quan công an nơi gần nhất để kịp thời truy bắt tội phạm. </a:t>
            </a:r>
          </a:p>
          <a:p>
            <a:pPr lvl="1" algn="just">
              <a:lnSpc>
                <a:spcPct val="150000"/>
              </a:lnSpc>
            </a:pPr>
            <a:r>
              <a:rPr lang="en-US" sz="2400" smtClean="0"/>
              <a:t> </a:t>
            </a:r>
            <a:r>
              <a:rPr lang="vi-VN" sz="2400" smtClean="0"/>
              <a:t>Tiếp </a:t>
            </a:r>
            <a:r>
              <a:rPr lang="vi-VN" sz="2400" dirty="0" smtClean="0"/>
              <a:t>xúc trấn an tâm lí, tìm hiểu sự việc, tư vấn, giúp đỡ trẻ. </a:t>
            </a:r>
          </a:p>
          <a:p>
            <a:pPr lvl="1" algn="just">
              <a:lnSpc>
                <a:spcPct val="150000"/>
              </a:lnSpc>
            </a:pPr>
            <a:r>
              <a:rPr lang="en-US" sz="2400" smtClean="0"/>
              <a:t> </a:t>
            </a:r>
            <a:r>
              <a:rPr lang="vi-VN" sz="2400" smtClean="0"/>
              <a:t>Giúp </a:t>
            </a:r>
            <a:r>
              <a:rPr lang="vi-VN" sz="2400" dirty="0" smtClean="0"/>
              <a:t>đỡ trẻ bằng các hình thức hỗ trợ tiền khám bệnh, bồi dưỡng sức khoẻ, dạy chữ, hướng nghiệp, dạy nghề tạo công ăn việc làm cho các em.</a:t>
            </a:r>
          </a:p>
          <a:p>
            <a:pPr algn="just">
              <a:lnSpc>
                <a:spcPct val="150000"/>
              </a:lnSpc>
            </a:pPr>
            <a:endParaRPr lang="vi-VN" sz="2400" dirty="0" smtClean="0"/>
          </a:p>
          <a:p>
            <a:pPr algn="just">
              <a:lnSpc>
                <a:spcPct val="150000"/>
              </a:lnSpc>
            </a:pPr>
            <a:endParaRPr lang="en-SG" sz="2400" dirty="0"/>
          </a:p>
        </p:txBody>
      </p:sp>
    </p:spTree>
    <p:extLst>
      <p:ext uri="{BB962C8B-B14F-4D97-AF65-F5344CB8AC3E}">
        <p14:creationId xmlns:p14="http://schemas.microsoft.com/office/powerpoint/2010/main" val="419114423"/>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11</a:t>
            </a:fld>
            <a:endParaRPr lang="en-SG" altLang="en-US"/>
          </a:p>
        </p:txBody>
      </p:sp>
      <p:sp>
        <p:nvSpPr>
          <p:cNvPr id="3" name="Content Placeholder 2"/>
          <p:cNvSpPr>
            <a:spLocks noGrp="1"/>
          </p:cNvSpPr>
          <p:nvPr>
            <p:ph sz="quarter" idx="13"/>
          </p:nvPr>
        </p:nvSpPr>
        <p:spPr>
          <a:xfrm>
            <a:off x="179512" y="836712"/>
            <a:ext cx="8496944" cy="5472608"/>
          </a:xfrm>
        </p:spPr>
        <p:txBody>
          <a:bodyPr numCol="1">
            <a:noAutofit/>
          </a:bodyPr>
          <a:lstStyle/>
          <a:p>
            <a:pPr marL="0" indent="0" algn="just">
              <a:lnSpc>
                <a:spcPct val="110000"/>
              </a:lnSpc>
              <a:buNone/>
            </a:pPr>
            <a:r>
              <a:rPr lang="pt-BR" sz="2400" b="1" smtClean="0">
                <a:latin typeface="Times New Roman" pitchFamily="18" charset="0"/>
                <a:cs typeface="Times New Roman" pitchFamily="18" charset="0"/>
              </a:rPr>
              <a:t>6.2. Xử lí nghiêm minh kẻ phạm tội</a:t>
            </a:r>
            <a:endParaRPr lang="en-SG" sz="2400" b="1" smtClean="0">
              <a:latin typeface="Times New Roman" pitchFamily="18" charset="0"/>
              <a:cs typeface="Times New Roman" pitchFamily="18" charset="0"/>
            </a:endParaRPr>
          </a:p>
          <a:p>
            <a:pPr lvl="1" algn="just">
              <a:lnSpc>
                <a:spcPct val="110000"/>
              </a:lnSpc>
            </a:pPr>
            <a:r>
              <a:rPr lang="pt-BR" sz="2400" smtClean="0">
                <a:latin typeface="Times New Roman" pitchFamily="18" charset="0"/>
                <a:cs typeface="Times New Roman" pitchFamily="18" charset="0"/>
              </a:rPr>
              <a:t> Kẻ phạm tội phải bị pháp luật xử lí nghiêm khắc nhằm giáo dục, răn đe đối với những đối tượng có biểu hiện hành vi xâm hại trẻ em, mặt khác tránh nguy cơ đối tượng tiếp tục tái phạm với trẻ hoặc với những người khác. Muốn cơ quan pháp luật làm được điều này thì bản thân trẻ em bị xâm hại và gia đình cần cộng tác tích cực cung cấp mọi thông tin, tình tiết vụ việc cho cơ quan Công an,Toà án, Viện kiểm sát.</a:t>
            </a:r>
          </a:p>
          <a:p>
            <a:pPr lvl="1" algn="just">
              <a:lnSpc>
                <a:spcPct val="110000"/>
              </a:lnSpc>
            </a:pPr>
            <a:r>
              <a:rPr lang="pt-BR" sz="2400" smtClean="0">
                <a:latin typeface="Times New Roman" pitchFamily="18" charset="0"/>
                <a:cs typeface="Times New Roman" pitchFamily="18" charset="0"/>
              </a:rPr>
              <a:t> Chính </a:t>
            </a:r>
            <a:r>
              <a:rPr lang="pt-BR" sz="2400">
                <a:latin typeface="Times New Roman" pitchFamily="18" charset="0"/>
                <a:cs typeface="Times New Roman" pitchFamily="18" charset="0"/>
              </a:rPr>
              <a:t>quyền địa phương xã, phường và các cơ quan chức năng phải có biện pháp quản lí, giáo dục chặt chẽ những người vi phạm pháp luật, người sống thiếu chuẩn mực: Hay uống rượu, xem phim sex, quan hệ bừa bãi...</a:t>
            </a:r>
            <a:endParaRPr lang="en-SG" sz="2400">
              <a:latin typeface="Times New Roman" pitchFamily="18" charset="0"/>
              <a:cs typeface="Times New Roman" pitchFamily="18" charset="0"/>
            </a:endParaRPr>
          </a:p>
          <a:p>
            <a:pPr lvl="1" algn="just">
              <a:lnSpc>
                <a:spcPct val="110000"/>
              </a:lnSpc>
            </a:pPr>
            <a:endParaRPr lang="en-SG" sz="2400" dirty="0" smtClean="0">
              <a:latin typeface="Times New Roman" pitchFamily="18" charset="0"/>
              <a:cs typeface="Times New Roman" pitchFamily="18" charset="0"/>
            </a:endParaRPr>
          </a:p>
          <a:p>
            <a:pPr algn="just">
              <a:lnSpc>
                <a:spcPct val="110000"/>
              </a:lnSpc>
            </a:pPr>
            <a:endParaRPr lang="en-SG" sz="2400" dirty="0">
              <a:latin typeface="Times New Roman" pitchFamily="18" charset="0"/>
              <a:cs typeface="Times New Roman" pitchFamily="18" charset="0"/>
            </a:endParaRPr>
          </a:p>
        </p:txBody>
      </p:sp>
      <p:sp>
        <p:nvSpPr>
          <p:cNvPr id="6" name="Title 1"/>
          <p:cNvSpPr txBox="1">
            <a:spLocks/>
          </p:cNvSpPr>
          <p:nvPr/>
        </p:nvSpPr>
        <p:spPr>
          <a:xfrm>
            <a:off x="107504" y="188640"/>
            <a:ext cx="8856984" cy="648072"/>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just">
              <a:buFont typeface="Georgia" pitchFamily="18" charset="0"/>
              <a:buNone/>
            </a:pPr>
            <a:r>
              <a:rPr lang="en-SG" sz="3200" smtClean="0">
                <a:latin typeface="Times New Roman" pitchFamily="18" charset="0"/>
                <a:cs typeface="Times New Roman" pitchFamily="18" charset="0"/>
              </a:rPr>
              <a:t>6. Cách xử lí khi phát hiện trẻ bị xâm hại tình dục</a:t>
            </a:r>
            <a:endParaRPr lang="en-SG" sz="3200" dirty="0">
              <a:latin typeface="Times New Roman" pitchFamily="18" charset="0"/>
              <a:cs typeface="Times New Roman" pitchFamily="18" charset="0"/>
            </a:endParaRPr>
          </a:p>
        </p:txBody>
      </p:sp>
    </p:spTree>
    <p:extLst>
      <p:ext uri="{BB962C8B-B14F-4D97-AF65-F5344CB8AC3E}">
        <p14:creationId xmlns:p14="http://schemas.microsoft.com/office/powerpoint/2010/main" val="1887455547"/>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12</a:t>
            </a:fld>
            <a:endParaRPr lang="en-SG" altLang="en-US"/>
          </a:p>
        </p:txBody>
      </p:sp>
      <p:sp>
        <p:nvSpPr>
          <p:cNvPr id="2" name="Title 1"/>
          <p:cNvSpPr>
            <a:spLocks noGrp="1"/>
          </p:cNvSpPr>
          <p:nvPr>
            <p:ph type="title"/>
          </p:nvPr>
        </p:nvSpPr>
        <p:spPr>
          <a:xfrm>
            <a:off x="107504" y="42912"/>
            <a:ext cx="9036496" cy="721792"/>
          </a:xfrm>
        </p:spPr>
        <p:txBody>
          <a:bodyPr>
            <a:normAutofit/>
          </a:bodyPr>
          <a:lstStyle/>
          <a:p>
            <a:pPr marL="0" indent="0" algn="l">
              <a:buNone/>
            </a:pPr>
            <a:r>
              <a:rPr lang="en-SG" sz="3200" dirty="0" smtClean="0">
                <a:latin typeface="Times New Roman" pitchFamily="18" charset="0"/>
                <a:cs typeface="Times New Roman" pitchFamily="18" charset="0"/>
              </a:rPr>
              <a:t>7. </a:t>
            </a:r>
            <a:r>
              <a:rPr lang="en-SG" sz="3200" dirty="0" err="1" smtClean="0">
                <a:latin typeface="Times New Roman" pitchFamily="18" charset="0"/>
                <a:cs typeface="Times New Roman" pitchFamily="18" charset="0"/>
              </a:rPr>
              <a:t>Giải</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pháp</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phòng</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ngừa</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xâm</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hại</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tình</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dục</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trẻ</a:t>
            </a:r>
            <a:r>
              <a:rPr lang="en-SG" sz="3200" dirty="0" smtClean="0">
                <a:latin typeface="Times New Roman" pitchFamily="18" charset="0"/>
                <a:cs typeface="Times New Roman" pitchFamily="18" charset="0"/>
              </a:rPr>
              <a:t> </a:t>
            </a:r>
            <a:r>
              <a:rPr lang="en-SG" sz="3200" dirty="0" err="1" smtClean="0">
                <a:latin typeface="Times New Roman" pitchFamily="18" charset="0"/>
                <a:cs typeface="Times New Roman" pitchFamily="18" charset="0"/>
              </a:rPr>
              <a:t>em</a:t>
            </a:r>
            <a:endParaRPr lang="en-SG" sz="3200" dirty="0">
              <a:latin typeface="Times New Roman" pitchFamily="18" charset="0"/>
              <a:cs typeface="Times New Roman" pitchFamily="18" charset="0"/>
            </a:endParaRPr>
          </a:p>
        </p:txBody>
      </p:sp>
      <p:sp>
        <p:nvSpPr>
          <p:cNvPr id="3" name="Content Placeholder 2"/>
          <p:cNvSpPr>
            <a:spLocks noGrp="1"/>
          </p:cNvSpPr>
          <p:nvPr>
            <p:ph sz="quarter" idx="13"/>
          </p:nvPr>
        </p:nvSpPr>
        <p:spPr>
          <a:xfrm>
            <a:off x="179512" y="764704"/>
            <a:ext cx="8712968" cy="5904656"/>
          </a:xfrm>
        </p:spPr>
        <p:txBody>
          <a:bodyPr>
            <a:normAutofit/>
          </a:bodyPr>
          <a:lstStyle/>
          <a:p>
            <a:pPr algn="just">
              <a:lnSpc>
                <a:spcPct val="110000"/>
              </a:lnSpc>
            </a:pP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Không </a:t>
            </a:r>
            <a:r>
              <a:rPr lang="vi-VN" sz="2800" dirty="0" smtClean="0">
                <a:latin typeface="Times New Roman" pitchFamily="18" charset="0"/>
                <a:cs typeface="Times New Roman" pitchFamily="18" charset="0"/>
              </a:rPr>
              <a:t>để các em còn nhỏ tuổi, chưa biết tự bảo vệ mình ở nhà một mình, khi trẻ đi ra ngoài phải có người lớn đi kèm, khi gửi trẻ phải gửi người tin cậy, trẻ em gái nên gửi người cùng giới. </a:t>
            </a:r>
            <a:endParaRPr lang="en-SG" sz="2800" dirty="0" smtClean="0">
              <a:latin typeface="Times New Roman" pitchFamily="18" charset="0"/>
              <a:cs typeface="Times New Roman" pitchFamily="18" charset="0"/>
            </a:endParaRPr>
          </a:p>
          <a:p>
            <a:pPr marL="179388" lvl="1" indent="-179388" algn="just">
              <a:lnSpc>
                <a:spcPct val="110000"/>
              </a:lnSpc>
            </a:pP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Không </a:t>
            </a:r>
            <a:r>
              <a:rPr lang="vi-VN" sz="2800" dirty="0" smtClean="0">
                <a:latin typeface="Times New Roman" pitchFamily="18" charset="0"/>
                <a:cs typeface="Times New Roman" pitchFamily="18" charset="0"/>
              </a:rPr>
              <a:t>để trẻ tiếp xúc những người hàng xóm đã có những biểu hiện xấu, hay uống rượu, hay xem phim sex, những người có hoàn cảnh không được thoả mãn nhu cầu tình dục, những người có bệnh lí.</a:t>
            </a:r>
          </a:p>
          <a:p>
            <a:pPr marL="179388" lvl="1" indent="-179388" algn="just">
              <a:lnSpc>
                <a:spcPct val="110000"/>
              </a:lnSpc>
            </a:pP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Không </a:t>
            </a:r>
            <a:r>
              <a:rPr lang="vi-VN" sz="2800" dirty="0" smtClean="0">
                <a:latin typeface="Times New Roman" pitchFamily="18" charset="0"/>
                <a:cs typeface="Times New Roman" pitchFamily="18" charset="0"/>
              </a:rPr>
              <a:t>để các em đi chơi, ngủ trưa không mặc quần áo nằm ở những nơi không kín đáo, dễ gây ra tò mò và kích thích tình dục.</a:t>
            </a:r>
          </a:p>
        </p:txBody>
      </p:sp>
    </p:spTree>
    <p:extLst>
      <p:ext uri="{BB962C8B-B14F-4D97-AF65-F5344CB8AC3E}">
        <p14:creationId xmlns:p14="http://schemas.microsoft.com/office/powerpoint/2010/main" val="2984035298"/>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13</a:t>
            </a:fld>
            <a:endParaRPr lang="en-SG" altLang="en-US"/>
          </a:p>
        </p:txBody>
      </p:sp>
      <p:sp>
        <p:nvSpPr>
          <p:cNvPr id="3" name="Content Placeholder 2"/>
          <p:cNvSpPr>
            <a:spLocks noGrp="1"/>
          </p:cNvSpPr>
          <p:nvPr>
            <p:ph sz="quarter" idx="13"/>
          </p:nvPr>
        </p:nvSpPr>
        <p:spPr>
          <a:xfrm>
            <a:off x="251520" y="1019552"/>
            <a:ext cx="8568952" cy="5793824"/>
          </a:xfrm>
        </p:spPr>
        <p:txBody>
          <a:bodyPr>
            <a:noAutofit/>
          </a:bodyPr>
          <a:lstStyle/>
          <a:p>
            <a:pPr algn="just"/>
            <a:r>
              <a:rPr lang="en-US" sz="3200" smtClean="0">
                <a:latin typeface="Times New Roman" pitchFamily="18" charset="0"/>
                <a:cs typeface="Times New Roman" pitchFamily="18" charset="0"/>
              </a:rPr>
              <a:t> </a:t>
            </a:r>
            <a:r>
              <a:rPr lang="vi-VN" sz="3200" smtClean="0">
                <a:latin typeface="Times New Roman" pitchFamily="18" charset="0"/>
                <a:cs typeface="Times New Roman" pitchFamily="18" charset="0"/>
              </a:rPr>
              <a:t>Dạy </a:t>
            </a:r>
            <a:r>
              <a:rPr lang="vi-VN" sz="3200" dirty="0" smtClean="0">
                <a:latin typeface="Times New Roman" pitchFamily="18" charset="0"/>
                <a:cs typeface="Times New Roman" pitchFamily="18" charset="0"/>
              </a:rPr>
              <a:t>các em từ 4 tuổi trở lên luôn luôn thổ lộ về mọi chuyện nhất là khi những người lớn có hiện tượng sờ mó, dâm ô với các em và biết cách đề phòng khi có người dụ dỗ, lừa phỉnh, đòi bế ẵm hoặc đưa các em vào nơi vắng vẻ.</a:t>
            </a:r>
          </a:p>
          <a:p>
            <a:pPr marL="179388" lvl="1" indent="-179388" algn="just"/>
            <a:r>
              <a:rPr lang="vi-VN" sz="320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Các gia đình cần phải cảnh giác với những người đề nghị cho con ra thành phố tìm việc làm mà chưa hề biết rõ về công việc các em sẽ làm.</a:t>
            </a:r>
          </a:p>
          <a:p>
            <a:pPr marL="179388" lvl="1" indent="-179388" algn="just"/>
            <a:r>
              <a:rPr lang="vi-VN" sz="320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Tìm hiểu kĩ mối quan hệ với bạn bè khác giới của trẻ và kiểm soát mối quan hệ </a:t>
            </a:r>
          </a:p>
        </p:txBody>
      </p:sp>
      <p:sp>
        <p:nvSpPr>
          <p:cNvPr id="6" name="Title 1"/>
          <p:cNvSpPr txBox="1">
            <a:spLocks/>
          </p:cNvSpPr>
          <p:nvPr/>
        </p:nvSpPr>
        <p:spPr>
          <a:xfrm>
            <a:off x="107504" y="186928"/>
            <a:ext cx="9036496" cy="721792"/>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SG" sz="3200" smtClean="0">
                <a:latin typeface="Times New Roman" pitchFamily="18" charset="0"/>
                <a:cs typeface="Times New Roman" pitchFamily="18" charset="0"/>
              </a:rPr>
              <a:t>7. Giải pháp phòng ngừa xâm hại tình dục trẻ em</a:t>
            </a:r>
            <a:endParaRPr lang="en-SG" sz="3200" dirty="0">
              <a:latin typeface="Times New Roman" pitchFamily="18" charset="0"/>
              <a:cs typeface="Times New Roman" pitchFamily="18" charset="0"/>
            </a:endParaRPr>
          </a:p>
        </p:txBody>
      </p:sp>
    </p:spTree>
    <p:extLst>
      <p:ext uri="{BB962C8B-B14F-4D97-AF65-F5344CB8AC3E}">
        <p14:creationId xmlns:p14="http://schemas.microsoft.com/office/powerpoint/2010/main" val="3007068519"/>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14</a:t>
            </a:fld>
            <a:endParaRPr lang="en-SG" altLang="en-US"/>
          </a:p>
        </p:txBody>
      </p:sp>
      <p:sp>
        <p:nvSpPr>
          <p:cNvPr id="2" name="Title 1"/>
          <p:cNvSpPr>
            <a:spLocks noGrp="1"/>
          </p:cNvSpPr>
          <p:nvPr>
            <p:ph type="title"/>
          </p:nvPr>
        </p:nvSpPr>
        <p:spPr>
          <a:xfrm>
            <a:off x="3200" y="144016"/>
            <a:ext cx="9033296" cy="692696"/>
          </a:xfrm>
        </p:spPr>
        <p:txBody>
          <a:bodyPr>
            <a:noAutofit/>
          </a:bodyPr>
          <a:lstStyle/>
          <a:p>
            <a:pPr marL="0" indent="0" algn="l">
              <a:buNone/>
            </a:pPr>
            <a:r>
              <a:rPr lang="vi-VN" sz="3100" dirty="0" smtClean="0">
                <a:latin typeface="Times New Roman" pitchFamily="18" charset="0"/>
                <a:cs typeface="Times New Roman" pitchFamily="18" charset="0"/>
              </a:rPr>
              <a:t>8. Xử lí hình sự đối với tội xâm hại tình dục trẻ em </a:t>
            </a:r>
            <a:endParaRPr lang="en-SG" sz="3100" dirty="0">
              <a:latin typeface="Times New Roman" pitchFamily="18" charset="0"/>
              <a:cs typeface="Times New Roman" pitchFamily="18" charset="0"/>
            </a:endParaRPr>
          </a:p>
        </p:txBody>
      </p:sp>
      <p:sp>
        <p:nvSpPr>
          <p:cNvPr id="3" name="Content Placeholder 2"/>
          <p:cNvSpPr>
            <a:spLocks noGrp="1"/>
          </p:cNvSpPr>
          <p:nvPr>
            <p:ph sz="quarter" idx="13"/>
          </p:nvPr>
        </p:nvSpPr>
        <p:spPr>
          <a:xfrm>
            <a:off x="107504" y="731520"/>
            <a:ext cx="8784976" cy="5865832"/>
          </a:xfrm>
        </p:spPr>
        <p:txBody>
          <a:bodyPr>
            <a:normAutofit/>
          </a:bodyPr>
          <a:lstStyle/>
          <a:p>
            <a:pPr marL="45720" indent="0" algn="just">
              <a:lnSpc>
                <a:spcPct val="120000"/>
              </a:lnSpc>
              <a:buNone/>
            </a:pPr>
            <a:r>
              <a:rPr lang="pt-BR" sz="2800" b="1" dirty="0">
                <a:latin typeface="Times New Roman" pitchFamily="18" charset="0"/>
                <a:cs typeface="Times New Roman" pitchFamily="18" charset="0"/>
              </a:rPr>
              <a:t>Điều 142. Tội hiếp dâm người dưới 16 tuổi</a:t>
            </a:r>
          </a:p>
          <a:p>
            <a:pPr marL="457200" lvl="1" indent="0" algn="just">
              <a:lnSpc>
                <a:spcPct val="120000"/>
              </a:lnSpc>
              <a:buNone/>
            </a:pPr>
            <a:r>
              <a:rPr lang="pt-BR" sz="2800" b="1" dirty="0" smtClean="0">
                <a:latin typeface="Times New Roman" pitchFamily="18" charset="0"/>
                <a:cs typeface="Times New Roman" pitchFamily="18" charset="0"/>
              </a:rPr>
              <a:t>1. Người nào thực hiện một trong các hành vi sau đây, bị phạt tù từ 07 năm đến 15 năm:</a:t>
            </a:r>
            <a:endParaRPr lang="en-SG" sz="2800" b="1" dirty="0" smtClean="0">
              <a:latin typeface="Times New Roman" pitchFamily="18" charset="0"/>
              <a:cs typeface="Times New Roman" pitchFamily="18" charset="0"/>
            </a:endParaRPr>
          </a:p>
          <a:p>
            <a:pPr marL="640080" lvl="2" indent="0" algn="just">
              <a:lnSpc>
                <a:spcPct val="120000"/>
              </a:lnSpc>
              <a:buNone/>
            </a:pPr>
            <a:r>
              <a:rPr lang="pt-BR" sz="2800" dirty="0" smtClean="0">
                <a:latin typeface="Times New Roman" pitchFamily="18" charset="0"/>
                <a:cs typeface="Times New Roman" pitchFamily="18" charset="0"/>
              </a:rPr>
              <a:t>a) Dùng vũ lực, đe doạ dùng vũ lực hoặc lợi dụng tình trạng không thể tự vệ được của nạn nhân hoặc thủ đoạn khác giao cấu hoặc thực hiện hành vi quan hệ tình dục khác với người từ đủ 13 tuổi đến dưới 16 tuổi trái với ý muốn của họ;</a:t>
            </a:r>
            <a:endParaRPr lang="en-SG" sz="2800" dirty="0" smtClean="0">
              <a:latin typeface="Times New Roman" pitchFamily="18" charset="0"/>
              <a:cs typeface="Times New Roman" pitchFamily="18" charset="0"/>
            </a:endParaRPr>
          </a:p>
          <a:p>
            <a:pPr marL="640080" lvl="2" indent="0" algn="just">
              <a:lnSpc>
                <a:spcPct val="120000"/>
              </a:lnSpc>
              <a:buNone/>
            </a:pPr>
            <a:r>
              <a:rPr lang="pt-BR" sz="2800" dirty="0" smtClean="0">
                <a:latin typeface="Times New Roman" pitchFamily="18" charset="0"/>
                <a:cs typeface="Times New Roman" pitchFamily="18" charset="0"/>
              </a:rPr>
              <a:t>b) Giao cấu hoặc thực hiện hành vi quan hệ tình dục khác với người dưới 13 tuổi.</a:t>
            </a:r>
            <a:endParaRPr lang="en-SG" sz="2800" dirty="0" smtClean="0">
              <a:latin typeface="Times New Roman" pitchFamily="18" charset="0"/>
              <a:cs typeface="Times New Roman" pitchFamily="18" charset="0"/>
            </a:endParaRPr>
          </a:p>
          <a:p>
            <a:pPr algn="just"/>
            <a:endParaRPr lang="en-SG" dirty="0"/>
          </a:p>
        </p:txBody>
      </p:sp>
    </p:spTree>
    <p:extLst>
      <p:ext uri="{BB962C8B-B14F-4D97-AF65-F5344CB8AC3E}">
        <p14:creationId xmlns:p14="http://schemas.microsoft.com/office/powerpoint/2010/main" val="1471047916"/>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15</a:t>
            </a:fld>
            <a:endParaRPr lang="en-SG" altLang="en-US"/>
          </a:p>
        </p:txBody>
      </p:sp>
      <p:sp>
        <p:nvSpPr>
          <p:cNvPr id="3" name="Content Placeholder 2"/>
          <p:cNvSpPr>
            <a:spLocks noGrp="1"/>
          </p:cNvSpPr>
          <p:nvPr>
            <p:ph sz="quarter" idx="13"/>
          </p:nvPr>
        </p:nvSpPr>
        <p:spPr>
          <a:xfrm>
            <a:off x="323528" y="836712"/>
            <a:ext cx="8640960" cy="5760640"/>
          </a:xfrm>
        </p:spPr>
        <p:txBody>
          <a:bodyPr>
            <a:normAutofit lnSpcReduction="10000"/>
          </a:bodyPr>
          <a:lstStyle/>
          <a:p>
            <a:pPr marL="45720" indent="0">
              <a:lnSpc>
                <a:spcPct val="120000"/>
              </a:lnSpc>
              <a:buNone/>
            </a:pPr>
            <a:r>
              <a:rPr lang="pt-BR" b="1" dirty="0"/>
              <a:t>Điều 142. Tội hiếp dâm người dưới 16 tuổi</a:t>
            </a:r>
          </a:p>
          <a:p>
            <a:pPr marL="0" lvl="1" indent="0">
              <a:lnSpc>
                <a:spcPct val="120000"/>
              </a:lnSpc>
              <a:buNone/>
            </a:pPr>
            <a:r>
              <a:rPr lang="vi-VN" b="1" dirty="0" smtClean="0"/>
              <a:t>2. Phạm tội thuộc một trong các trường hợp sau đây, thì bị phạt tù từ 12 năm đến 20 năm:</a:t>
            </a:r>
          </a:p>
          <a:p>
            <a:pPr marL="438150" lvl="2" indent="0">
              <a:lnSpc>
                <a:spcPct val="120000"/>
              </a:lnSpc>
              <a:tabLst>
                <a:tab pos="901700" algn="l"/>
              </a:tabLst>
            </a:pPr>
            <a:r>
              <a:rPr lang="en-US" sz="2000" smtClean="0"/>
              <a:t> </a:t>
            </a:r>
            <a:r>
              <a:rPr lang="vi-VN" sz="2000" smtClean="0"/>
              <a:t>a</a:t>
            </a:r>
            <a:r>
              <a:rPr lang="vi-VN" sz="2000" dirty="0" smtClean="0"/>
              <a:t>) Có tính chất loạn luân;</a:t>
            </a:r>
          </a:p>
          <a:p>
            <a:pPr marL="438150" lvl="2" indent="0">
              <a:lnSpc>
                <a:spcPct val="120000"/>
              </a:lnSpc>
              <a:tabLst>
                <a:tab pos="901700" algn="l"/>
              </a:tabLst>
            </a:pPr>
            <a:r>
              <a:rPr lang="en-US" sz="2000" smtClean="0"/>
              <a:t> </a:t>
            </a:r>
            <a:r>
              <a:rPr lang="vi-VN" sz="2000" smtClean="0"/>
              <a:t>b</a:t>
            </a:r>
            <a:r>
              <a:rPr lang="vi-VN" sz="2000" dirty="0" smtClean="0"/>
              <a:t>) Làm nạn nhân có thai;</a:t>
            </a:r>
          </a:p>
          <a:p>
            <a:pPr marL="438150" lvl="2" indent="0">
              <a:lnSpc>
                <a:spcPct val="120000"/>
              </a:lnSpc>
              <a:tabLst>
                <a:tab pos="901700" algn="l"/>
              </a:tabLst>
            </a:pPr>
            <a:r>
              <a:rPr lang="en-US" sz="2000" smtClean="0"/>
              <a:t> </a:t>
            </a:r>
            <a:r>
              <a:rPr lang="vi-VN" sz="2000" smtClean="0"/>
              <a:t>c</a:t>
            </a:r>
            <a:r>
              <a:rPr lang="vi-VN" sz="2000" dirty="0" smtClean="0"/>
              <a:t>) Gây thương tích hoặc gây tổn hại cho sức khỏe của nạn nhân mà tỷ lệ tổn thương cơ thể từ 31% đến 60%;</a:t>
            </a:r>
          </a:p>
          <a:p>
            <a:pPr marL="438150" lvl="2" indent="0">
              <a:lnSpc>
                <a:spcPct val="120000"/>
              </a:lnSpc>
              <a:tabLst>
                <a:tab pos="901700" algn="l"/>
              </a:tabLst>
            </a:pPr>
            <a:r>
              <a:rPr lang="en-US" sz="2000" smtClean="0"/>
              <a:t> </a:t>
            </a:r>
            <a:r>
              <a:rPr lang="vi-VN" sz="2000" smtClean="0"/>
              <a:t>d</a:t>
            </a:r>
            <a:r>
              <a:rPr lang="vi-VN" sz="2000" dirty="0" smtClean="0"/>
              <a:t>) Gây rối loạn tâm thần và hành vi của nạn nhân từ 11% đến </a:t>
            </a:r>
            <a:r>
              <a:rPr lang="vi-VN" sz="2000" smtClean="0"/>
              <a:t>45%;</a:t>
            </a:r>
            <a:endParaRPr lang="en-US" sz="2000" smtClean="0"/>
          </a:p>
          <a:p>
            <a:pPr marL="438150" lvl="2" indent="0">
              <a:lnSpc>
                <a:spcPct val="120000"/>
              </a:lnSpc>
              <a:tabLst>
                <a:tab pos="901700" algn="l"/>
              </a:tabLst>
            </a:pPr>
            <a:r>
              <a:rPr lang="en-US" sz="2000" smtClean="0"/>
              <a:t> đ</a:t>
            </a:r>
            <a:r>
              <a:rPr lang="en-US" sz="2000"/>
              <a:t>) Đối với người mà người phạm tội có trách nhiệm chăm sóc, giáo dục, chữa bệnh;</a:t>
            </a:r>
            <a:endParaRPr lang="en-SG" sz="2000"/>
          </a:p>
          <a:p>
            <a:pPr marL="438150" lvl="2" indent="0">
              <a:lnSpc>
                <a:spcPct val="120000"/>
              </a:lnSpc>
              <a:tabLst>
                <a:tab pos="901700" algn="l"/>
              </a:tabLst>
            </a:pPr>
            <a:r>
              <a:rPr lang="en-US" sz="2000" smtClean="0"/>
              <a:t> e</a:t>
            </a:r>
            <a:r>
              <a:rPr lang="en-US" sz="2000"/>
              <a:t>) Phạm tội 02 lần trở lên;</a:t>
            </a:r>
            <a:endParaRPr lang="en-SG" sz="2000"/>
          </a:p>
          <a:p>
            <a:pPr marL="438150" lvl="2" indent="0">
              <a:lnSpc>
                <a:spcPct val="120000"/>
              </a:lnSpc>
              <a:tabLst>
                <a:tab pos="901700" algn="l"/>
              </a:tabLst>
            </a:pPr>
            <a:r>
              <a:rPr lang="en-US" sz="2000" smtClean="0"/>
              <a:t> g</a:t>
            </a:r>
            <a:r>
              <a:rPr lang="en-US" sz="2000"/>
              <a:t>) Đối với 02 người trở lên;</a:t>
            </a:r>
            <a:endParaRPr lang="en-SG" sz="2000"/>
          </a:p>
          <a:p>
            <a:pPr marL="438150" lvl="2" indent="0">
              <a:lnSpc>
                <a:spcPct val="120000"/>
              </a:lnSpc>
              <a:tabLst>
                <a:tab pos="901700" algn="l"/>
              </a:tabLst>
            </a:pPr>
            <a:r>
              <a:rPr lang="en-US" sz="2000" smtClean="0"/>
              <a:t> h</a:t>
            </a:r>
            <a:r>
              <a:rPr lang="en-US" sz="2000"/>
              <a:t>) Tái phạm nguy hiểm.</a:t>
            </a:r>
            <a:endParaRPr lang="en-SG" sz="2000"/>
          </a:p>
          <a:p>
            <a:pPr marL="857250" lvl="2" indent="0"/>
            <a:endParaRPr lang="vi-VN" dirty="0" smtClean="0"/>
          </a:p>
          <a:p>
            <a:endParaRPr lang="en-SG" dirty="0"/>
          </a:p>
        </p:txBody>
      </p:sp>
      <p:sp>
        <p:nvSpPr>
          <p:cNvPr id="6" name="Title 1"/>
          <p:cNvSpPr txBox="1">
            <a:spLocks/>
          </p:cNvSpPr>
          <p:nvPr/>
        </p:nvSpPr>
        <p:spPr>
          <a:xfrm>
            <a:off x="3200" y="144016"/>
            <a:ext cx="9033296" cy="6926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vi-VN" sz="3100" smtClean="0">
                <a:latin typeface="Times New Roman" pitchFamily="18" charset="0"/>
                <a:cs typeface="Times New Roman" pitchFamily="18" charset="0"/>
              </a:rPr>
              <a:t>8. Xử lí hình sự đối với tội xâm hại tình dục trẻ em </a:t>
            </a:r>
            <a:endParaRPr lang="en-SG" sz="3100" dirty="0">
              <a:latin typeface="Times New Roman" pitchFamily="18" charset="0"/>
              <a:cs typeface="Times New Roman" pitchFamily="18" charset="0"/>
            </a:endParaRPr>
          </a:p>
        </p:txBody>
      </p:sp>
    </p:spTree>
    <p:extLst>
      <p:ext uri="{BB962C8B-B14F-4D97-AF65-F5344CB8AC3E}">
        <p14:creationId xmlns:p14="http://schemas.microsoft.com/office/powerpoint/2010/main" val="3611607661"/>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arn(inVertical)">
                                      <p:cBhvr>
                                        <p:cTn id="30" dur="500"/>
                                        <p:tgtEl>
                                          <p:spTgt spid="3">
                                            <p:txEl>
                                              <p:pRg st="7" end="7"/>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arn(inVertical)">
                                      <p:cBhvr>
                                        <p:cTn id="33" dur="500"/>
                                        <p:tgtEl>
                                          <p:spTgt spid="3">
                                            <p:txEl>
                                              <p:pRg st="8" end="8"/>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arn(inVertical)">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16</a:t>
            </a:fld>
            <a:endParaRPr lang="en-SG" altLang="en-US"/>
          </a:p>
        </p:txBody>
      </p:sp>
      <p:sp>
        <p:nvSpPr>
          <p:cNvPr id="3" name="Content Placeholder 2"/>
          <p:cNvSpPr>
            <a:spLocks noGrp="1"/>
          </p:cNvSpPr>
          <p:nvPr>
            <p:ph sz="quarter" idx="13"/>
          </p:nvPr>
        </p:nvSpPr>
        <p:spPr>
          <a:xfrm>
            <a:off x="251520" y="859656"/>
            <a:ext cx="8784976" cy="5673948"/>
          </a:xfrm>
        </p:spPr>
        <p:txBody>
          <a:bodyPr>
            <a:normAutofit fontScale="62500" lnSpcReduction="20000"/>
          </a:bodyPr>
          <a:lstStyle/>
          <a:p>
            <a:pPr algn="just">
              <a:lnSpc>
                <a:spcPct val="120000"/>
              </a:lnSpc>
            </a:pPr>
            <a:r>
              <a:rPr lang="pt-BR" sz="4000" b="1" smtClean="0">
                <a:latin typeface="Times New Roman" pitchFamily="18" charset="0"/>
                <a:cs typeface="Times New Roman" pitchFamily="18" charset="0"/>
              </a:rPr>
              <a:t> Điều </a:t>
            </a:r>
            <a:r>
              <a:rPr lang="pt-BR" sz="4000" b="1" dirty="0">
                <a:latin typeface="Times New Roman" pitchFamily="18" charset="0"/>
                <a:cs typeface="Times New Roman" pitchFamily="18" charset="0"/>
              </a:rPr>
              <a:t>142. Tội hiếp dâm người dưới 16 tuổi</a:t>
            </a:r>
          </a:p>
          <a:p>
            <a:pPr marL="171450" lvl="1" indent="0" algn="just">
              <a:lnSpc>
                <a:spcPct val="120000"/>
              </a:lnSpc>
              <a:buNone/>
            </a:pPr>
            <a:r>
              <a:rPr lang="en-US" sz="4000" b="1" dirty="0" smtClean="0">
                <a:latin typeface="Times New Roman" pitchFamily="18" charset="0"/>
                <a:cs typeface="Times New Roman" pitchFamily="18" charset="0"/>
              </a:rPr>
              <a:t>3. </a:t>
            </a:r>
            <a:r>
              <a:rPr lang="en-US" sz="4000" b="1" dirty="0" err="1" smtClean="0">
                <a:latin typeface="Times New Roman" pitchFamily="18" charset="0"/>
                <a:cs typeface="Times New Roman" pitchFamily="18" charset="0"/>
              </a:rPr>
              <a:t>Phạm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tội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thuộc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một</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trong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các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trường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hợp</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sau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đây</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thì</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bị</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phạt</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tù</a:t>
            </a:r>
            <a:r>
              <a:rPr lang="en-US" sz="4000" b="1" dirty="0" smtClean="0">
                <a:latin typeface="Times New Roman" pitchFamily="18" charset="0"/>
                <a:cs typeface="Times New Roman" pitchFamily="18" charset="0"/>
              </a:rPr>
              <a:t> 20 </a:t>
            </a:r>
            <a:r>
              <a:rPr lang="en-US" sz="4000" b="1" dirty="0" err="1" smtClean="0">
                <a:latin typeface="Times New Roman" pitchFamily="18" charset="0"/>
                <a:cs typeface="Times New Roman" pitchFamily="18" charset="0"/>
              </a:rPr>
              <a:t>năm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tù</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chung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thân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hoặc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tử</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hình</a:t>
            </a:r>
            <a:r>
              <a:rPr lang="en-US" sz="4000" b="1" dirty="0" smtClean="0">
                <a:latin typeface="Times New Roman" pitchFamily="18" charset="0"/>
                <a:cs typeface="Times New Roman" pitchFamily="18" charset="0"/>
              </a:rPr>
              <a:t>:</a:t>
            </a:r>
            <a:endParaRPr lang="en-SG" sz="4000" b="1" dirty="0" smtClean="0">
              <a:latin typeface="Times New Roman" pitchFamily="18" charset="0"/>
              <a:cs typeface="Times New Roman" pitchFamily="18" charset="0"/>
            </a:endParaRPr>
          </a:p>
          <a:p>
            <a:pPr marL="355600" lvl="2" indent="0" algn="just">
              <a:lnSpc>
                <a:spcPct val="120000"/>
              </a:lnSpc>
            </a:pPr>
            <a:r>
              <a:rPr lang="en-US" sz="4000" smtClean="0">
                <a:latin typeface="Times New Roman" pitchFamily="18" charset="0"/>
                <a:cs typeface="Times New Roman" pitchFamily="18" charset="0"/>
              </a:rPr>
              <a:t> a) Có tổ chức;</a:t>
            </a:r>
            <a:endParaRPr lang="en-SG" sz="4000" dirty="0" smtClean="0">
              <a:latin typeface="Times New Roman" pitchFamily="18" charset="0"/>
              <a:cs typeface="Times New Roman" pitchFamily="18" charset="0"/>
            </a:endParaRPr>
          </a:p>
          <a:p>
            <a:pPr marL="355600" lvl="2" indent="0" algn="just">
              <a:lnSpc>
                <a:spcPct val="120000"/>
              </a:lnSpc>
            </a:pPr>
            <a:r>
              <a:rPr lang="en-US" sz="4000" smtClean="0">
                <a:latin typeface="Times New Roman" pitchFamily="18" charset="0"/>
                <a:cs typeface="Times New Roman" pitchFamily="18" charset="0"/>
              </a:rPr>
              <a:t> b</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Nhiều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hiếp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một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a:t>
            </a:r>
            <a:endParaRPr lang="en-SG" sz="4000" dirty="0" smtClean="0">
              <a:latin typeface="Times New Roman" pitchFamily="18" charset="0"/>
              <a:cs typeface="Times New Roman" pitchFamily="18" charset="0"/>
            </a:endParaRPr>
          </a:p>
          <a:p>
            <a:pPr marL="355600" lvl="2" indent="0" algn="just">
              <a:lnSpc>
                <a:spcPct val="120000"/>
              </a:lnSpc>
            </a:pPr>
            <a:r>
              <a:rPr lang="en-US" sz="4000" smtClean="0">
                <a:latin typeface="Times New Roman" pitchFamily="18" charset="0"/>
                <a:cs typeface="Times New Roman" pitchFamily="18" charset="0"/>
              </a:rPr>
              <a:t> 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Phạm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tội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đối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với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dưới</a:t>
            </a:r>
            <a:r>
              <a:rPr lang="en-US" sz="4000" dirty="0" smtClean="0">
                <a:latin typeface="Times New Roman" pitchFamily="18" charset="0"/>
                <a:cs typeface="Times New Roman" pitchFamily="18" charset="0"/>
              </a:rPr>
              <a:t> 10 </a:t>
            </a:r>
            <a:r>
              <a:rPr lang="en-US" sz="4000" dirty="0" err="1" smtClean="0">
                <a:latin typeface="Times New Roman" pitchFamily="18" charset="0"/>
                <a:cs typeface="Times New Roman" pitchFamily="18" charset="0"/>
              </a:rPr>
              <a:t>tuổi</a:t>
            </a:r>
            <a:r>
              <a:rPr lang="en-US" sz="4000" dirty="0" smtClean="0">
                <a:latin typeface="Times New Roman" pitchFamily="18" charset="0"/>
                <a:cs typeface="Times New Roman" pitchFamily="18" charset="0"/>
              </a:rPr>
              <a:t>;</a:t>
            </a:r>
          </a:p>
          <a:p>
            <a:pPr marL="355600" lvl="2" indent="0" algn="just">
              <a:lnSpc>
                <a:spcPct val="120000"/>
              </a:lnSpc>
            </a:pPr>
            <a:r>
              <a:rPr lang="en-US" sz="4000" smtClean="0">
                <a:latin typeface="Times New Roman" pitchFamily="18" charset="0"/>
                <a:cs typeface="Times New Roman" pitchFamily="18" charset="0"/>
              </a:rPr>
              <a:t> đ</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Gây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rối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loạn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hành</a:t>
            </a:r>
            <a:r>
              <a:rPr lang="en-US" sz="4000" dirty="0" smtClean="0">
                <a:latin typeface="Times New Roman" pitchFamily="18" charset="0"/>
                <a:cs typeface="Times New Roman" pitchFamily="18" charset="0"/>
              </a:rPr>
              <a:t> vi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nhân</a:t>
            </a:r>
            <a:r>
              <a:rPr lang="en-US" sz="4000" dirty="0" smtClean="0">
                <a:latin typeface="Times New Roman" pitchFamily="18" charset="0"/>
                <a:cs typeface="Times New Roman" pitchFamily="18" charset="0"/>
              </a:rPr>
              <a:t> 46% </a:t>
            </a:r>
            <a:r>
              <a:rPr lang="en-US" sz="4000" dirty="0" err="1" smtClean="0">
                <a:latin typeface="Times New Roman" pitchFamily="18" charset="0"/>
                <a:cs typeface="Times New Roman" pitchFamily="18" charset="0"/>
              </a:rPr>
              <a:t>trở</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lên</a:t>
            </a:r>
            <a:r>
              <a:rPr lang="en-US" sz="4000" dirty="0" smtClean="0">
                <a:latin typeface="Times New Roman" pitchFamily="18" charset="0"/>
                <a:cs typeface="Times New Roman" pitchFamily="18" charset="0"/>
              </a:rPr>
              <a:t>;</a:t>
            </a:r>
            <a:endParaRPr lang="en-SG" sz="4000" dirty="0" smtClean="0">
              <a:latin typeface="Times New Roman" pitchFamily="18" charset="0"/>
              <a:cs typeface="Times New Roman" pitchFamily="18" charset="0"/>
            </a:endParaRPr>
          </a:p>
          <a:p>
            <a:pPr marL="355600" lvl="2" indent="0" algn="just">
              <a:lnSpc>
                <a:spcPct val="120000"/>
              </a:lnSpc>
            </a:pPr>
            <a:r>
              <a:rPr lang="en-US" sz="4000" smtClean="0">
                <a:latin typeface="Times New Roman" pitchFamily="18" charset="0"/>
                <a:cs typeface="Times New Roman" pitchFamily="18" charset="0"/>
              </a:rPr>
              <a:t> 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bị</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nhiễm</a:t>
            </a:r>
            <a:r>
              <a:rPr lang="en-US" sz="4000" dirty="0" smtClean="0">
                <a:latin typeface="Times New Roman" pitchFamily="18" charset="0"/>
                <a:cs typeface="Times New Roman" pitchFamily="18" charset="0"/>
              </a:rPr>
              <a:t> HIV </a:t>
            </a:r>
            <a:r>
              <a:rPr lang="en-US" sz="4000" dirty="0" err="1" smtClean="0">
                <a:latin typeface="Times New Roman" pitchFamily="18" charset="0"/>
                <a:cs typeface="Times New Roman" pitchFamily="18" charset="0"/>
              </a:rPr>
              <a:t>mà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vẫn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phạm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tội</a:t>
            </a:r>
            <a:r>
              <a:rPr lang="en-US" sz="4000" dirty="0" smtClean="0">
                <a:latin typeface="Times New Roman" pitchFamily="18" charset="0"/>
                <a:cs typeface="Times New Roman" pitchFamily="18" charset="0"/>
              </a:rPr>
              <a:t>;</a:t>
            </a:r>
            <a:endParaRPr lang="en-SG" sz="4000" dirty="0" smtClean="0">
              <a:latin typeface="Times New Roman" pitchFamily="18" charset="0"/>
              <a:cs typeface="Times New Roman" pitchFamily="18" charset="0"/>
            </a:endParaRPr>
          </a:p>
          <a:p>
            <a:pPr marL="355600" lvl="2" indent="0" algn="just">
              <a:lnSpc>
                <a:spcPct val="120000"/>
              </a:lnSpc>
            </a:pPr>
            <a:r>
              <a:rPr lang="en-US" sz="4000" smtClean="0">
                <a:latin typeface="Times New Roman" pitchFamily="18" charset="0"/>
                <a:cs typeface="Times New Roman" pitchFamily="18" charset="0"/>
              </a:rPr>
              <a:t> 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hoặc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tự</a:t>
            </a:r>
            <a:r>
              <a:rPr lang="en-US" sz="4000" dirty="0" smtClean="0">
                <a:latin typeface="Times New Roman" pitchFamily="18" charset="0"/>
                <a:cs typeface="Times New Roman" pitchFamily="18" charset="0"/>
              </a:rPr>
              <a:t> </a:t>
            </a:r>
            <a:r>
              <a:rPr lang="en-US" sz="4000" err="1" smtClean="0">
                <a:latin typeface="Times New Roman" pitchFamily="18" charset="0"/>
                <a:cs typeface="Times New Roman" pitchFamily="18" charset="0"/>
              </a:rPr>
              <a:t>sát</a:t>
            </a:r>
            <a:r>
              <a:rPr lang="en-US" sz="4000" smtClean="0">
                <a:latin typeface="Times New Roman" pitchFamily="18" charset="0"/>
                <a:cs typeface="Times New Roman" pitchFamily="18" charset="0"/>
              </a:rPr>
              <a:t>.</a:t>
            </a:r>
          </a:p>
          <a:p>
            <a:pPr marL="177800" lvl="2" indent="0" algn="just">
              <a:lnSpc>
                <a:spcPct val="120000"/>
              </a:lnSpc>
              <a:buNone/>
            </a:pPr>
            <a:r>
              <a:rPr lang="en-US" sz="4000" b="1">
                <a:latin typeface="Times New Roman" pitchFamily="18" charset="0"/>
                <a:cs typeface="Times New Roman" pitchFamily="18" charset="0"/>
              </a:rPr>
              <a:t>4. Người phạm tội còn có thể bị cấm đảm nhiệm chức vụ, cấm hành nghề hoặc làm công việc nhất định từ 01 năm đến 05 năm.</a:t>
            </a:r>
            <a:endParaRPr lang="en-SG" sz="4000" b="1">
              <a:latin typeface="Times New Roman" pitchFamily="18" charset="0"/>
              <a:cs typeface="Times New Roman" pitchFamily="18" charset="0"/>
            </a:endParaRPr>
          </a:p>
          <a:p>
            <a:pPr marL="800100" lvl="2" indent="0" algn="just">
              <a:buNone/>
            </a:pPr>
            <a:endParaRPr lang="en-SG" b="1" dirty="0" smtClean="0"/>
          </a:p>
          <a:p>
            <a:pPr marL="800100" lvl="2" indent="0" algn="just"/>
            <a:endParaRPr lang="en-SG" dirty="0" smtClean="0"/>
          </a:p>
        </p:txBody>
      </p:sp>
      <p:sp>
        <p:nvSpPr>
          <p:cNvPr id="6" name="Title 1"/>
          <p:cNvSpPr txBox="1">
            <a:spLocks/>
          </p:cNvSpPr>
          <p:nvPr/>
        </p:nvSpPr>
        <p:spPr>
          <a:xfrm>
            <a:off x="3200" y="144016"/>
            <a:ext cx="9033296" cy="6926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vi-VN" sz="3100" smtClean="0">
                <a:latin typeface="Times New Roman" pitchFamily="18" charset="0"/>
                <a:cs typeface="Times New Roman" pitchFamily="18" charset="0"/>
              </a:rPr>
              <a:t>8. Xử lí hình sự đối với tội xâm hại tình dục trẻ em </a:t>
            </a:r>
            <a:endParaRPr lang="en-SG" sz="3100" dirty="0">
              <a:latin typeface="Times New Roman" pitchFamily="18" charset="0"/>
              <a:cs typeface="Times New Roman" pitchFamily="18" charset="0"/>
            </a:endParaRPr>
          </a:p>
        </p:txBody>
      </p:sp>
    </p:spTree>
    <p:extLst>
      <p:ext uri="{BB962C8B-B14F-4D97-AF65-F5344CB8AC3E}">
        <p14:creationId xmlns:p14="http://schemas.microsoft.com/office/powerpoint/2010/main" val="1321552231"/>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arn(inVertical)">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arn(inVertical)">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17</a:t>
            </a:fld>
            <a:endParaRPr lang="en-SG" altLang="en-US"/>
          </a:p>
        </p:txBody>
      </p:sp>
      <p:sp>
        <p:nvSpPr>
          <p:cNvPr id="3" name="Content Placeholder 2"/>
          <p:cNvSpPr>
            <a:spLocks noGrp="1"/>
          </p:cNvSpPr>
          <p:nvPr>
            <p:ph sz="quarter" idx="13"/>
          </p:nvPr>
        </p:nvSpPr>
        <p:spPr>
          <a:xfrm>
            <a:off x="179512" y="692696"/>
            <a:ext cx="8837016" cy="5922992"/>
          </a:xfrm>
        </p:spPr>
        <p:txBody>
          <a:bodyPr numCol="2">
            <a:normAutofit/>
          </a:bodyPr>
          <a:lstStyle/>
          <a:p>
            <a:pPr marL="0" indent="0">
              <a:buNone/>
            </a:pPr>
            <a:r>
              <a:rPr lang="en-US" sz="2600" b="1" dirty="0" err="1">
                <a:latin typeface="Times New Roman" pitchFamily="18" charset="0"/>
                <a:cs typeface="Times New Roman" pitchFamily="18" charset="0"/>
              </a:rPr>
              <a:t>Điều</a:t>
            </a:r>
            <a:r>
              <a:rPr lang="en-US" sz="2600" b="1" dirty="0">
                <a:latin typeface="Times New Roman" pitchFamily="18" charset="0"/>
                <a:cs typeface="Times New Roman" pitchFamily="18" charset="0"/>
              </a:rPr>
              <a:t> 146. </a:t>
            </a:r>
            <a:r>
              <a:rPr lang="en-US" sz="2600" b="1" dirty="0" err="1">
                <a:latin typeface="Times New Roman" pitchFamily="18" charset="0"/>
                <a:cs typeface="Times New Roman" pitchFamily="18" charset="0"/>
              </a:rPr>
              <a:t>Tội</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dâm</a:t>
            </a:r>
            <a:r>
              <a:rPr lang="en-US" sz="2600" b="1" dirty="0">
                <a:latin typeface="Times New Roman" pitchFamily="18" charset="0"/>
                <a:cs typeface="Times New Roman" pitchFamily="18" charset="0"/>
              </a:rPr>
              <a:t> ô </a:t>
            </a:r>
            <a:r>
              <a:rPr lang="en-US" sz="2600" b="1" dirty="0" err="1">
                <a:latin typeface="Times New Roman" pitchFamily="18" charset="0"/>
                <a:cs typeface="Times New Roman" pitchFamily="18" charset="0"/>
              </a:rPr>
              <a:t>đối</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với</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người</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dưới</a:t>
            </a:r>
            <a:r>
              <a:rPr lang="en-US" sz="2600" b="1" dirty="0">
                <a:latin typeface="Times New Roman" pitchFamily="18" charset="0"/>
                <a:cs typeface="Times New Roman" pitchFamily="18" charset="0"/>
              </a:rPr>
              <a:t> 16 </a:t>
            </a:r>
            <a:r>
              <a:rPr lang="en-US" sz="2600" b="1" dirty="0" err="1">
                <a:latin typeface="Times New Roman" pitchFamily="18" charset="0"/>
                <a:cs typeface="Times New Roman" pitchFamily="18" charset="0"/>
              </a:rPr>
              <a:t>tuổi</a:t>
            </a:r>
            <a:r>
              <a:rPr lang="en-US" sz="2600" dirty="0">
                <a:latin typeface="Times New Roman" pitchFamily="18" charset="0"/>
                <a:cs typeface="Times New Roman" pitchFamily="18" charset="0"/>
              </a:rPr>
              <a:t>	</a:t>
            </a:r>
            <a:endParaRPr lang="en-SG" sz="2600" dirty="0">
              <a:latin typeface="Times New Roman" pitchFamily="18" charset="0"/>
              <a:cs typeface="Times New Roman" pitchFamily="18" charset="0"/>
            </a:endParaRPr>
          </a:p>
          <a:p>
            <a:pPr marL="457200" lvl="1" indent="-457200" algn="just">
              <a:buAutoNum type="arabicPeriod"/>
            </a:pPr>
            <a:r>
              <a:rPr lang="en-US" sz="2500" smtClean="0">
                <a:latin typeface="Times New Roman" pitchFamily="18" charset="0"/>
                <a:cs typeface="Times New Roman" pitchFamily="18" charset="0"/>
              </a:rPr>
              <a:t>Người </a:t>
            </a:r>
            <a:r>
              <a:rPr lang="en-US" sz="2500" dirty="0" err="1">
                <a:latin typeface="Times New Roman" pitchFamily="18" charset="0"/>
                <a:cs typeface="Times New Roman" pitchFamily="18" charset="0"/>
              </a:rPr>
              <a:t>nào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đủ</a:t>
            </a:r>
            <a:r>
              <a:rPr lang="en-US" sz="2500" dirty="0">
                <a:latin typeface="Times New Roman" pitchFamily="18" charset="0"/>
                <a:cs typeface="Times New Roman" pitchFamily="18" charset="0"/>
              </a:rPr>
              <a:t> 18 </a:t>
            </a:r>
            <a:r>
              <a:rPr lang="en-US" sz="2500" dirty="0" err="1">
                <a:latin typeface="Times New Roman" pitchFamily="18" charset="0"/>
                <a:cs typeface="Times New Roman" pitchFamily="18" charset="0"/>
              </a:rPr>
              <a:t>tuổi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trở</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lên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có</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hành</a:t>
            </a:r>
            <a:r>
              <a:rPr lang="en-US" sz="2500" dirty="0">
                <a:latin typeface="Times New Roman" pitchFamily="18" charset="0"/>
                <a:cs typeface="Times New Roman" pitchFamily="18" charset="0"/>
              </a:rPr>
              <a:t> vi </a:t>
            </a:r>
            <a:r>
              <a:rPr lang="en-US" sz="2500" dirty="0" err="1">
                <a:latin typeface="Times New Roman" pitchFamily="18" charset="0"/>
                <a:cs typeface="Times New Roman" pitchFamily="18" charset="0"/>
              </a:rPr>
              <a:t>dâm</a:t>
            </a:r>
            <a:r>
              <a:rPr lang="en-US" sz="2500" dirty="0">
                <a:latin typeface="Times New Roman" pitchFamily="18" charset="0"/>
                <a:cs typeface="Times New Roman" pitchFamily="18" charset="0"/>
              </a:rPr>
              <a:t> ô </a:t>
            </a:r>
            <a:r>
              <a:rPr lang="en-US" sz="2500" dirty="0" err="1">
                <a:latin typeface="Times New Roman" pitchFamily="18" charset="0"/>
                <a:cs typeface="Times New Roman" pitchFamily="18" charset="0"/>
              </a:rPr>
              <a:t>đối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với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người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dưới</a:t>
            </a:r>
            <a:r>
              <a:rPr lang="en-US" sz="2500" dirty="0">
                <a:latin typeface="Times New Roman" pitchFamily="18" charset="0"/>
                <a:cs typeface="Times New Roman" pitchFamily="18" charset="0"/>
              </a:rPr>
              <a:t> 16 </a:t>
            </a:r>
            <a:r>
              <a:rPr lang="en-US" sz="2500" dirty="0" err="1">
                <a:latin typeface="Times New Roman" pitchFamily="18" charset="0"/>
                <a:cs typeface="Times New Roman" pitchFamily="18" charset="0"/>
              </a:rPr>
              <a:t>tuổi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không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nhằm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mục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đích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cấu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hoặc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không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nhằm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thực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hiện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hành</a:t>
            </a:r>
            <a:r>
              <a:rPr lang="en-US" sz="2500" dirty="0">
                <a:latin typeface="Times New Roman" pitchFamily="18" charset="0"/>
                <a:cs typeface="Times New Roman" pitchFamily="18" charset="0"/>
              </a:rPr>
              <a:t> vi </a:t>
            </a:r>
            <a:r>
              <a:rPr lang="en-US" sz="2500" dirty="0" err="1">
                <a:latin typeface="Times New Roman" pitchFamily="18" charset="0"/>
                <a:cs typeface="Times New Roman" pitchFamily="18" charset="0"/>
              </a:rPr>
              <a:t>quan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hệ</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dục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khác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thì</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bị</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phạt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tù</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từ</a:t>
            </a:r>
            <a:r>
              <a:rPr lang="en-US" sz="2500" dirty="0">
                <a:latin typeface="Times New Roman" pitchFamily="18" charset="0"/>
                <a:cs typeface="Times New Roman" pitchFamily="18" charset="0"/>
              </a:rPr>
              <a:t> 06 </a:t>
            </a:r>
            <a:r>
              <a:rPr lang="en-US" sz="2500" dirty="0" err="1">
                <a:latin typeface="Times New Roman" pitchFamily="18" charset="0"/>
                <a:cs typeface="Times New Roman" pitchFamily="18" charset="0"/>
              </a:rPr>
              <a:t>tháng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đến</a:t>
            </a:r>
            <a:r>
              <a:rPr lang="en-US" sz="2500" dirty="0">
                <a:latin typeface="Times New Roman" pitchFamily="18" charset="0"/>
                <a:cs typeface="Times New Roman" pitchFamily="18" charset="0"/>
              </a:rPr>
              <a:t> </a:t>
            </a:r>
            <a:r>
              <a:rPr lang="en-US" sz="2500">
                <a:latin typeface="Times New Roman" pitchFamily="18" charset="0"/>
                <a:cs typeface="Times New Roman" pitchFamily="18" charset="0"/>
              </a:rPr>
              <a:t>03 </a:t>
            </a:r>
            <a:r>
              <a:rPr lang="en-US" sz="2500" smtClean="0">
                <a:latin typeface="Times New Roman" pitchFamily="18" charset="0"/>
                <a:cs typeface="Times New Roman" pitchFamily="18" charset="0"/>
              </a:rPr>
              <a:t>năm.</a:t>
            </a:r>
          </a:p>
          <a:p>
            <a:pPr marL="457200" lvl="1" indent="-457200" algn="just">
              <a:buAutoNum type="arabicPeriod"/>
            </a:pPr>
            <a:r>
              <a:rPr lang="en-US" sz="2500" smtClean="0">
                <a:latin typeface="Times New Roman" pitchFamily="18" charset="0"/>
                <a:cs typeface="Times New Roman" pitchFamily="18" charset="0"/>
              </a:rPr>
              <a:t>Phạm </a:t>
            </a:r>
            <a:r>
              <a:rPr lang="en-US" sz="2500">
                <a:latin typeface="Times New Roman" pitchFamily="18" charset="0"/>
                <a:cs typeface="Times New Roman" pitchFamily="18" charset="0"/>
              </a:rPr>
              <a:t>tội thuộc một trong các trường hợp sau đây, thì bị phạt tù từ 03 năm đến 07 năm</a:t>
            </a:r>
            <a:r>
              <a:rPr lang="en-US" sz="2500" smtClean="0">
                <a:latin typeface="Times New Roman" pitchFamily="18" charset="0"/>
                <a:cs typeface="Times New Roman" pitchFamily="18" charset="0"/>
              </a:rPr>
              <a:t>:</a:t>
            </a:r>
          </a:p>
          <a:p>
            <a:pPr marL="0" lvl="1" indent="0" algn="just">
              <a:buNone/>
            </a:pPr>
            <a:endParaRPr lang="en-SG" sz="5400">
              <a:latin typeface="Times New Roman" pitchFamily="18" charset="0"/>
              <a:cs typeface="Times New Roman" pitchFamily="18" charset="0"/>
            </a:endParaRPr>
          </a:p>
          <a:p>
            <a:pPr marL="457200" lvl="2" indent="-190500" algn="just"/>
            <a:r>
              <a:rPr lang="en-US" sz="2500">
                <a:latin typeface="Times New Roman" pitchFamily="18" charset="0"/>
                <a:cs typeface="Times New Roman" pitchFamily="18" charset="0"/>
              </a:rPr>
              <a:t>a) Phạm tội có tổ chức;</a:t>
            </a:r>
            <a:endParaRPr lang="en-SG" sz="2500">
              <a:latin typeface="Times New Roman" pitchFamily="18" charset="0"/>
              <a:cs typeface="Times New Roman" pitchFamily="18" charset="0"/>
            </a:endParaRPr>
          </a:p>
          <a:p>
            <a:pPr marL="457200" lvl="2" indent="-190500" algn="just"/>
            <a:r>
              <a:rPr lang="en-US" sz="2500">
                <a:latin typeface="Times New Roman" pitchFamily="18" charset="0"/>
                <a:cs typeface="Times New Roman" pitchFamily="18" charset="0"/>
              </a:rPr>
              <a:t>b) Phạm tội 02 lần trở lên;</a:t>
            </a:r>
            <a:endParaRPr lang="en-SG" sz="2500">
              <a:latin typeface="Times New Roman" pitchFamily="18" charset="0"/>
              <a:cs typeface="Times New Roman" pitchFamily="18" charset="0"/>
            </a:endParaRPr>
          </a:p>
          <a:p>
            <a:pPr marL="457200" lvl="2" indent="-190500" algn="just"/>
            <a:r>
              <a:rPr lang="en-US" sz="2500">
                <a:latin typeface="Times New Roman" pitchFamily="18" charset="0"/>
                <a:cs typeface="Times New Roman" pitchFamily="18" charset="0"/>
              </a:rPr>
              <a:t>c) Đối với 02 người trở lên;</a:t>
            </a:r>
            <a:endParaRPr lang="en-SG" sz="2500">
              <a:latin typeface="Times New Roman" pitchFamily="18" charset="0"/>
              <a:cs typeface="Times New Roman" pitchFamily="18" charset="0"/>
            </a:endParaRPr>
          </a:p>
          <a:p>
            <a:pPr marL="457200" lvl="2" indent="-190500" algn="just"/>
            <a:r>
              <a:rPr lang="en-US" sz="2500">
                <a:latin typeface="Times New Roman" pitchFamily="18" charset="0"/>
                <a:cs typeface="Times New Roman" pitchFamily="18" charset="0"/>
              </a:rPr>
              <a:t>d) Đối với người mà người phạm tội có trách nhiệm chăm sóc, giáo dục, chữa bệnh;</a:t>
            </a:r>
            <a:endParaRPr lang="en-SG" sz="2500">
              <a:latin typeface="Times New Roman" pitchFamily="18" charset="0"/>
              <a:cs typeface="Times New Roman" pitchFamily="18" charset="0"/>
            </a:endParaRPr>
          </a:p>
          <a:p>
            <a:pPr marL="457200" lvl="2" indent="-190500" algn="just"/>
            <a:r>
              <a:rPr lang="en-US" sz="2500">
                <a:latin typeface="Times New Roman" pitchFamily="18" charset="0"/>
                <a:cs typeface="Times New Roman" pitchFamily="18" charset="0"/>
              </a:rPr>
              <a:t>đ) Gây rối loạn tâm thần và hành vi của nạn nhân từ 11% đến 45%;</a:t>
            </a:r>
            <a:endParaRPr lang="en-SG" sz="2500">
              <a:latin typeface="Times New Roman" pitchFamily="18" charset="0"/>
              <a:cs typeface="Times New Roman" pitchFamily="18" charset="0"/>
            </a:endParaRPr>
          </a:p>
          <a:p>
            <a:pPr marL="457200" lvl="2" indent="-190500" algn="just"/>
            <a:r>
              <a:rPr lang="en-US" sz="2500">
                <a:latin typeface="Times New Roman" pitchFamily="18" charset="0"/>
                <a:cs typeface="Times New Roman" pitchFamily="18" charset="0"/>
              </a:rPr>
              <a:t>e) Tái phạm nguy hiểm.</a:t>
            </a:r>
            <a:endParaRPr lang="en-SG" sz="2500">
              <a:latin typeface="Times New Roman" pitchFamily="18" charset="0"/>
              <a:cs typeface="Times New Roman" pitchFamily="18" charset="0"/>
            </a:endParaRPr>
          </a:p>
          <a:p>
            <a:pPr marL="914400" lvl="1" indent="-457200">
              <a:buAutoNum type="arabicPeriod"/>
            </a:pPr>
            <a:endParaRPr lang="en-SG" dirty="0">
              <a:latin typeface="Times New Roman" pitchFamily="18" charset="0"/>
              <a:cs typeface="Times New Roman" pitchFamily="18" charset="0"/>
            </a:endParaRPr>
          </a:p>
          <a:p>
            <a:endParaRPr lang="en-SG" sz="2000" dirty="0">
              <a:latin typeface="Times New Roman" pitchFamily="18" charset="0"/>
              <a:cs typeface="Times New Roman" pitchFamily="18" charset="0"/>
            </a:endParaRPr>
          </a:p>
        </p:txBody>
      </p:sp>
      <p:sp>
        <p:nvSpPr>
          <p:cNvPr id="6" name="Title 1"/>
          <p:cNvSpPr txBox="1">
            <a:spLocks/>
          </p:cNvSpPr>
          <p:nvPr/>
        </p:nvSpPr>
        <p:spPr>
          <a:xfrm>
            <a:off x="3200" y="144016"/>
            <a:ext cx="9033296" cy="6926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vi-VN" sz="3100" smtClean="0">
                <a:latin typeface="Times New Roman" pitchFamily="18" charset="0"/>
                <a:cs typeface="Times New Roman" pitchFamily="18" charset="0"/>
              </a:rPr>
              <a:t>8. Xử lí hình sự đối với tội xâm hại tình dục trẻ em </a:t>
            </a:r>
            <a:endParaRPr lang="en-SG" sz="3100" dirty="0">
              <a:latin typeface="Times New Roman" pitchFamily="18" charset="0"/>
              <a:cs typeface="Times New Roman" pitchFamily="18" charset="0"/>
            </a:endParaRPr>
          </a:p>
        </p:txBody>
      </p:sp>
    </p:spTree>
    <p:extLst>
      <p:ext uri="{BB962C8B-B14F-4D97-AF65-F5344CB8AC3E}">
        <p14:creationId xmlns:p14="http://schemas.microsoft.com/office/powerpoint/2010/main" val="4049573939"/>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arn(inVertical)">
                                      <p:cBhvr>
                                        <p:cTn id="20" dur="500"/>
                                        <p:tgtEl>
                                          <p:spTgt spid="3">
                                            <p:txEl>
                                              <p:pRg st="5" end="5"/>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arn(inVertical)">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1000"/>
                                        <p:tgtEl>
                                          <p:spTgt spid="3">
                                            <p:txEl>
                                              <p:pRg st="8" end="8"/>
                                            </p:txEl>
                                          </p:spTgt>
                                        </p:tgtEl>
                                      </p:cBhvr>
                                    </p:animEffect>
                                    <p:anim calcmode="lin" valueType="num">
                                      <p:cBhvr>
                                        <p:cTn id="3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1000"/>
                                        <p:tgtEl>
                                          <p:spTgt spid="3">
                                            <p:txEl>
                                              <p:pRg st="9" end="9"/>
                                            </p:txEl>
                                          </p:spTgt>
                                        </p:tgtEl>
                                      </p:cBhvr>
                                    </p:animEffect>
                                    <p:anim calcmode="lin" valueType="num">
                                      <p:cBhvr>
                                        <p:cTn id="3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18</a:t>
            </a:fld>
            <a:endParaRPr lang="en-SG" altLang="en-US"/>
          </a:p>
        </p:txBody>
      </p:sp>
      <p:sp>
        <p:nvSpPr>
          <p:cNvPr id="3" name="Content Placeholder 2"/>
          <p:cNvSpPr>
            <a:spLocks noGrp="1"/>
          </p:cNvSpPr>
          <p:nvPr>
            <p:ph sz="quarter" idx="13"/>
          </p:nvPr>
        </p:nvSpPr>
        <p:spPr>
          <a:xfrm>
            <a:off x="13420" y="836712"/>
            <a:ext cx="8964488" cy="5688632"/>
          </a:xfrm>
        </p:spPr>
        <p:txBody>
          <a:bodyPr>
            <a:noAutofit/>
          </a:bodyPr>
          <a:lstStyle/>
          <a:p>
            <a:pPr marL="0" indent="0" algn="just">
              <a:buNone/>
            </a:pPr>
            <a:r>
              <a:rPr lang="en-US" sz="2600" b="1" dirty="0" err="1">
                <a:latin typeface="Times New Roman" pitchFamily="18" charset="0"/>
                <a:cs typeface="Times New Roman" pitchFamily="18" charset="0"/>
              </a:rPr>
              <a:t>Điều</a:t>
            </a:r>
            <a:r>
              <a:rPr lang="en-US" sz="2600" b="1" dirty="0">
                <a:latin typeface="Times New Roman" pitchFamily="18" charset="0"/>
                <a:cs typeface="Times New Roman" pitchFamily="18" charset="0"/>
              </a:rPr>
              <a:t> 146. </a:t>
            </a:r>
            <a:r>
              <a:rPr lang="en-US" sz="2600" b="1" dirty="0" err="1">
                <a:latin typeface="Times New Roman" pitchFamily="18" charset="0"/>
                <a:cs typeface="Times New Roman" pitchFamily="18" charset="0"/>
              </a:rPr>
              <a:t>Tội</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dâm</a:t>
            </a:r>
            <a:r>
              <a:rPr lang="en-US" sz="2600" b="1" dirty="0">
                <a:latin typeface="Times New Roman" pitchFamily="18" charset="0"/>
                <a:cs typeface="Times New Roman" pitchFamily="18" charset="0"/>
              </a:rPr>
              <a:t> ô </a:t>
            </a:r>
            <a:r>
              <a:rPr lang="en-US" sz="2600" b="1" dirty="0" err="1">
                <a:latin typeface="Times New Roman" pitchFamily="18" charset="0"/>
                <a:cs typeface="Times New Roman" pitchFamily="18" charset="0"/>
              </a:rPr>
              <a:t>đối</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với</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người</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dưới</a:t>
            </a:r>
            <a:r>
              <a:rPr lang="en-US" sz="2600" b="1" dirty="0">
                <a:latin typeface="Times New Roman" pitchFamily="18" charset="0"/>
                <a:cs typeface="Times New Roman" pitchFamily="18" charset="0"/>
              </a:rPr>
              <a:t> 16 </a:t>
            </a:r>
            <a:r>
              <a:rPr lang="en-US" sz="2600" b="1" dirty="0" err="1">
                <a:latin typeface="Times New Roman" pitchFamily="18" charset="0"/>
                <a:cs typeface="Times New Roman" pitchFamily="18" charset="0"/>
              </a:rPr>
              <a:t>tuổi</a:t>
            </a:r>
            <a:r>
              <a:rPr lang="en-US" sz="2600" b="1" dirty="0">
                <a:latin typeface="Times New Roman" pitchFamily="18" charset="0"/>
                <a:cs typeface="Times New Roman" pitchFamily="18" charset="0"/>
              </a:rPr>
              <a:t>	</a:t>
            </a:r>
            <a:endParaRPr lang="en-SG" sz="2600" b="1" dirty="0">
              <a:latin typeface="Times New Roman" pitchFamily="18" charset="0"/>
              <a:cs typeface="Times New Roman" pitchFamily="18" charset="0"/>
            </a:endParaRPr>
          </a:p>
          <a:p>
            <a:pPr marL="457200" lvl="1" indent="0" algn="just">
              <a:buNone/>
            </a:pPr>
            <a:r>
              <a:rPr lang="en-US" sz="2600" dirty="0">
                <a:latin typeface="Times New Roman" pitchFamily="18" charset="0"/>
                <a:cs typeface="Times New Roman" pitchFamily="18" charset="0"/>
              </a:rPr>
              <a:t>3. </a:t>
            </a:r>
            <a:r>
              <a:rPr lang="en-US" sz="2600" dirty="0" err="1">
                <a:latin typeface="Times New Roman" pitchFamily="18" charset="0"/>
                <a:cs typeface="Times New Roman" pitchFamily="18" charset="0"/>
              </a:rPr>
              <a:t>Phạm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tội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thuộc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một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trong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các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trường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hợp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sau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đây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thì</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bị</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phạt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tù</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từ</a:t>
            </a:r>
            <a:r>
              <a:rPr lang="en-US" sz="2600" dirty="0">
                <a:latin typeface="Times New Roman" pitchFamily="18" charset="0"/>
                <a:cs typeface="Times New Roman" pitchFamily="18" charset="0"/>
              </a:rPr>
              <a:t> 07 </a:t>
            </a:r>
            <a:r>
              <a:rPr lang="en-US" sz="2600" dirty="0" err="1">
                <a:latin typeface="Times New Roman" pitchFamily="18" charset="0"/>
                <a:cs typeface="Times New Roman" pitchFamily="18" charset="0"/>
              </a:rPr>
              <a:t>năm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đến</a:t>
            </a:r>
            <a:r>
              <a:rPr lang="en-US" sz="2600" dirty="0">
                <a:latin typeface="Times New Roman" pitchFamily="18" charset="0"/>
                <a:cs typeface="Times New Roman" pitchFamily="18" charset="0"/>
              </a:rPr>
              <a:t> 12 </a:t>
            </a:r>
            <a:r>
              <a:rPr lang="en-US" sz="2600" dirty="0" err="1">
                <a:latin typeface="Times New Roman" pitchFamily="18" charset="0"/>
                <a:cs typeface="Times New Roman" pitchFamily="18" charset="0"/>
              </a:rPr>
              <a:t>năm</a:t>
            </a:r>
            <a:r>
              <a:rPr lang="en-US" sz="2600" dirty="0">
                <a:latin typeface="Times New Roman" pitchFamily="18" charset="0"/>
                <a:cs typeface="Times New Roman" pitchFamily="18" charset="0"/>
              </a:rPr>
              <a:t>:</a:t>
            </a:r>
            <a:endParaRPr lang="en-SG" sz="2600" dirty="0">
              <a:latin typeface="Times New Roman" pitchFamily="18" charset="0"/>
              <a:cs typeface="Times New Roman" pitchFamily="18" charset="0"/>
            </a:endParaRPr>
          </a:p>
          <a:p>
            <a:pPr lvl="2" algn="just"/>
            <a:r>
              <a:rPr lang="en-US" sz="2600" smtClean="0">
                <a:latin typeface="Times New Roman" pitchFamily="18" charset="0"/>
                <a:cs typeface="Times New Roman" pitchFamily="18" charset="0"/>
              </a:rPr>
              <a:t> 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Gây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rối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loạn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tâm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thần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và</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hành</a:t>
            </a:r>
            <a:r>
              <a:rPr lang="en-US" sz="2600" dirty="0">
                <a:latin typeface="Times New Roman" pitchFamily="18" charset="0"/>
                <a:cs typeface="Times New Roman" pitchFamily="18" charset="0"/>
              </a:rPr>
              <a:t> vi </a:t>
            </a:r>
            <a:r>
              <a:rPr lang="en-US" sz="2600" dirty="0" err="1">
                <a:latin typeface="Times New Roman" pitchFamily="18" charset="0"/>
                <a:cs typeface="Times New Roman" pitchFamily="18" charset="0"/>
              </a:rPr>
              <a:t>của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nạn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nhân</a:t>
            </a:r>
            <a:r>
              <a:rPr lang="en-US" sz="2600" dirty="0">
                <a:latin typeface="Times New Roman" pitchFamily="18" charset="0"/>
                <a:cs typeface="Times New Roman" pitchFamily="18" charset="0"/>
              </a:rPr>
              <a:t> 46% </a:t>
            </a:r>
            <a:r>
              <a:rPr lang="en-US" sz="2600" dirty="0" err="1">
                <a:latin typeface="Times New Roman" pitchFamily="18" charset="0"/>
                <a:cs typeface="Times New Roman" pitchFamily="18" charset="0"/>
              </a:rPr>
              <a:t>trở</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lên</a:t>
            </a:r>
            <a:r>
              <a:rPr lang="en-US" sz="2600" dirty="0">
                <a:latin typeface="Times New Roman" pitchFamily="18" charset="0"/>
                <a:cs typeface="Times New Roman" pitchFamily="18" charset="0"/>
              </a:rPr>
              <a:t>;</a:t>
            </a:r>
            <a:endParaRPr lang="en-SG" sz="2600" dirty="0">
              <a:latin typeface="Times New Roman" pitchFamily="18" charset="0"/>
              <a:cs typeface="Times New Roman" pitchFamily="18" charset="0"/>
            </a:endParaRPr>
          </a:p>
          <a:p>
            <a:pPr lvl="2" algn="just"/>
            <a:r>
              <a:rPr lang="en-US" sz="2600" smtClean="0">
                <a:latin typeface="Times New Roman" pitchFamily="18" charset="0"/>
                <a:cs typeface="Times New Roman" pitchFamily="18" charset="0"/>
              </a:rPr>
              <a:t> b</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Làm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nạn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nhân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tự</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sát</a:t>
            </a:r>
            <a:r>
              <a:rPr lang="en-US" sz="2600" dirty="0">
                <a:latin typeface="Times New Roman" pitchFamily="18" charset="0"/>
                <a:cs typeface="Times New Roman" pitchFamily="18" charset="0"/>
              </a:rPr>
              <a:t>.</a:t>
            </a:r>
            <a:endParaRPr lang="en-SG" sz="2600" dirty="0">
              <a:latin typeface="Times New Roman" pitchFamily="18" charset="0"/>
              <a:cs typeface="Times New Roman" pitchFamily="18" charset="0"/>
            </a:endParaRPr>
          </a:p>
          <a:p>
            <a:pPr marL="457200" lvl="1" indent="0" algn="just">
              <a:buNone/>
            </a:pPr>
            <a:r>
              <a:rPr lang="en-US" sz="2600" dirty="0">
                <a:latin typeface="Times New Roman" pitchFamily="18" charset="0"/>
                <a:cs typeface="Times New Roman" pitchFamily="18" charset="0"/>
              </a:rPr>
              <a:t>4. </a:t>
            </a:r>
            <a:r>
              <a:rPr lang="en-US" sz="2600" dirty="0" err="1">
                <a:latin typeface="Times New Roman" pitchFamily="18" charset="0"/>
                <a:cs typeface="Times New Roman" pitchFamily="18" charset="0"/>
              </a:rPr>
              <a:t>Người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phạm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tội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còn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thể</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bị</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cấm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đảm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nhiệm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chức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vụ</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cấm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hành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nghề</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hoặc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làm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công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việc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nhất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định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từ</a:t>
            </a:r>
            <a:r>
              <a:rPr lang="en-US" sz="2600" dirty="0">
                <a:latin typeface="Times New Roman" pitchFamily="18" charset="0"/>
                <a:cs typeface="Times New Roman" pitchFamily="18" charset="0"/>
              </a:rPr>
              <a:t> 01 </a:t>
            </a:r>
            <a:r>
              <a:rPr lang="en-US" sz="2600" dirty="0" err="1">
                <a:latin typeface="Times New Roman" pitchFamily="18" charset="0"/>
                <a:cs typeface="Times New Roman" pitchFamily="18" charset="0"/>
              </a:rPr>
              <a:t>năm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đến</a:t>
            </a:r>
            <a:r>
              <a:rPr lang="en-US" sz="2600" dirty="0">
                <a:latin typeface="Times New Roman" pitchFamily="18" charset="0"/>
                <a:cs typeface="Times New Roman" pitchFamily="18" charset="0"/>
              </a:rPr>
              <a:t> 05 </a:t>
            </a:r>
            <a:r>
              <a:rPr lang="en-US" sz="2600" dirty="0" err="1">
                <a:latin typeface="Times New Roman" pitchFamily="18" charset="0"/>
                <a:cs typeface="Times New Roman" pitchFamily="18" charset="0"/>
              </a:rPr>
              <a:t>năm</a:t>
            </a:r>
            <a:r>
              <a:rPr lang="en-US" sz="2600" dirty="0">
                <a:latin typeface="Times New Roman" pitchFamily="18" charset="0"/>
                <a:cs typeface="Times New Roman" pitchFamily="18" charset="0"/>
              </a:rPr>
              <a:t>.</a:t>
            </a:r>
            <a:endParaRPr lang="en-SG" sz="2600" dirty="0">
              <a:latin typeface="Times New Roman" pitchFamily="18" charset="0"/>
              <a:cs typeface="Times New Roman" pitchFamily="18" charset="0"/>
            </a:endParaRPr>
          </a:p>
          <a:p>
            <a:pPr marL="457200" lvl="1" indent="0" algn="just">
              <a:buNone/>
            </a:pPr>
            <a:r>
              <a:rPr lang="en-US" sz="2600" dirty="0">
                <a:latin typeface="Times New Roman" pitchFamily="18" charset="0"/>
                <a:cs typeface="Times New Roman" pitchFamily="18" charset="0"/>
              </a:rPr>
              <a:t>5. </a:t>
            </a:r>
            <a:r>
              <a:rPr lang="en-US" sz="2600" dirty="0" err="1">
                <a:latin typeface="Times New Roman" pitchFamily="18" charset="0"/>
                <a:cs typeface="Times New Roman" pitchFamily="18" charset="0"/>
              </a:rPr>
              <a:t>Người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phạm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tội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còn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thể</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bị</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cấm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đảm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nhiệm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chức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vụ</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cấm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hành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nghề</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hoặc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làm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công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việc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nhất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định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từ</a:t>
            </a:r>
            <a:r>
              <a:rPr lang="en-US" sz="2600" dirty="0">
                <a:latin typeface="Times New Roman" pitchFamily="18" charset="0"/>
                <a:cs typeface="Times New Roman" pitchFamily="18" charset="0"/>
              </a:rPr>
              <a:t> 01 </a:t>
            </a:r>
            <a:r>
              <a:rPr lang="en-US" sz="2600" dirty="0" err="1">
                <a:latin typeface="Times New Roman" pitchFamily="18" charset="0"/>
                <a:cs typeface="Times New Roman" pitchFamily="18" charset="0"/>
              </a:rPr>
              <a:t>năm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đến</a:t>
            </a:r>
            <a:r>
              <a:rPr lang="en-US" sz="2600" dirty="0">
                <a:latin typeface="Times New Roman" pitchFamily="18" charset="0"/>
                <a:cs typeface="Times New Roman" pitchFamily="18" charset="0"/>
              </a:rPr>
              <a:t> 05 </a:t>
            </a:r>
            <a:r>
              <a:rPr lang="en-US" sz="2600" dirty="0" err="1">
                <a:latin typeface="Times New Roman" pitchFamily="18" charset="0"/>
                <a:cs typeface="Times New Roman" pitchFamily="18" charset="0"/>
              </a:rPr>
              <a:t>năm</a:t>
            </a:r>
            <a:r>
              <a:rPr lang="en-US" sz="2600" dirty="0">
                <a:latin typeface="Times New Roman" pitchFamily="18" charset="0"/>
                <a:cs typeface="Times New Roman" pitchFamily="18" charset="0"/>
              </a:rPr>
              <a:t>.</a:t>
            </a:r>
            <a:endParaRPr lang="en-SG" sz="2600" dirty="0">
              <a:latin typeface="Times New Roman" pitchFamily="18" charset="0"/>
              <a:cs typeface="Times New Roman" pitchFamily="18" charset="0"/>
            </a:endParaRPr>
          </a:p>
        </p:txBody>
      </p:sp>
      <p:sp>
        <p:nvSpPr>
          <p:cNvPr id="6" name="Title 1"/>
          <p:cNvSpPr txBox="1">
            <a:spLocks/>
          </p:cNvSpPr>
          <p:nvPr/>
        </p:nvSpPr>
        <p:spPr>
          <a:xfrm>
            <a:off x="3200" y="144016"/>
            <a:ext cx="9033296" cy="6926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vi-VN" sz="3100" smtClean="0">
                <a:latin typeface="Times New Roman" pitchFamily="18" charset="0"/>
                <a:cs typeface="Times New Roman" pitchFamily="18" charset="0"/>
              </a:rPr>
              <a:t>8. Xử lí hình sự đối với tội xâm hại tình dục trẻ em </a:t>
            </a:r>
            <a:endParaRPr lang="en-SG" sz="3100" dirty="0">
              <a:latin typeface="Times New Roman" pitchFamily="18" charset="0"/>
              <a:cs typeface="Times New Roman" pitchFamily="18" charset="0"/>
            </a:endParaRPr>
          </a:p>
        </p:txBody>
      </p:sp>
    </p:spTree>
    <p:extLst>
      <p:ext uri="{BB962C8B-B14F-4D97-AF65-F5344CB8AC3E}">
        <p14:creationId xmlns:p14="http://schemas.microsoft.com/office/powerpoint/2010/main" val="451685936"/>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19</a:t>
            </a:fld>
            <a:endParaRPr lang="en-SG" altLang="en-US"/>
          </a:p>
        </p:txBody>
      </p:sp>
      <p:sp>
        <p:nvSpPr>
          <p:cNvPr id="2" name="Title 1"/>
          <p:cNvSpPr>
            <a:spLocks noGrp="1"/>
          </p:cNvSpPr>
          <p:nvPr>
            <p:ph type="title"/>
          </p:nvPr>
        </p:nvSpPr>
        <p:spPr>
          <a:xfrm>
            <a:off x="0" y="188640"/>
            <a:ext cx="8964488" cy="576064"/>
          </a:xfrm>
        </p:spPr>
        <p:txBody>
          <a:bodyPr>
            <a:normAutofit/>
          </a:bodyPr>
          <a:lstStyle/>
          <a:p>
            <a:pPr marL="0" indent="0" algn="l">
              <a:buNone/>
            </a:pPr>
            <a:r>
              <a:rPr lang="vi-VN" sz="2900" dirty="0" smtClean="0">
                <a:latin typeface="Times New Roman" pitchFamily="18" charset="0"/>
                <a:cs typeface="Times New Roman" pitchFamily="18" charset="0"/>
              </a:rPr>
              <a:t>9. Những địa chỉ tư vấn và hỗ trợ trẻ em khi bị xâm hại</a:t>
            </a:r>
            <a:endParaRPr lang="en-SG" sz="2900" dirty="0">
              <a:latin typeface="Times New Roman" pitchFamily="18" charset="0"/>
              <a:cs typeface="Times New Roman" pitchFamily="18" charset="0"/>
            </a:endParaRPr>
          </a:p>
        </p:txBody>
      </p:sp>
      <p:sp>
        <p:nvSpPr>
          <p:cNvPr id="3" name="Content Placeholder 2"/>
          <p:cNvSpPr>
            <a:spLocks noGrp="1"/>
          </p:cNvSpPr>
          <p:nvPr>
            <p:ph sz="quarter" idx="13"/>
          </p:nvPr>
        </p:nvSpPr>
        <p:spPr>
          <a:xfrm>
            <a:off x="251520" y="836712"/>
            <a:ext cx="8561040" cy="5706968"/>
          </a:xfrm>
        </p:spPr>
        <p:txBody>
          <a:bodyPr>
            <a:normAutofit fontScale="92500" lnSpcReduction="20000"/>
          </a:bodyPr>
          <a:lstStyle/>
          <a:p>
            <a:pPr algn="just">
              <a:lnSpc>
                <a:spcPct val="150000"/>
              </a:lnSpc>
            </a:pPr>
            <a:r>
              <a:rPr lang="en-US" sz="2500" smtClean="0">
                <a:latin typeface="Times New Roman" pitchFamily="18" charset="0"/>
                <a:cs typeface="Times New Roman" pitchFamily="18" charset="0"/>
              </a:rPr>
              <a:t> Cha </a:t>
            </a:r>
            <a:r>
              <a:rPr lang="en-US" sz="2500" dirty="0" err="1">
                <a:latin typeface="Times New Roman" pitchFamily="18" charset="0"/>
                <a:cs typeface="Times New Roman" pitchFamily="18" charset="0"/>
              </a:rPr>
              <a:t>mẹ</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người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lớn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trong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thầy</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cô</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giáo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bạn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bè</a:t>
            </a:r>
            <a:r>
              <a:rPr lang="en-US" sz="2500" dirty="0">
                <a:latin typeface="Times New Roman" pitchFamily="18" charset="0"/>
                <a:cs typeface="Times New Roman" pitchFamily="18" charset="0"/>
              </a:rPr>
              <a:t> hay </a:t>
            </a:r>
            <a:r>
              <a:rPr lang="en-US" sz="2500" dirty="0" err="1">
                <a:latin typeface="Times New Roman" pitchFamily="18" charset="0"/>
                <a:cs typeface="Times New Roman" pitchFamily="18" charset="0"/>
              </a:rPr>
              <a:t>bất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cứ</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người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nào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em</a:t>
            </a:r>
            <a:r>
              <a:rPr lang="en-US" sz="2500" dirty="0">
                <a:latin typeface="Times New Roman" pitchFamily="18" charset="0"/>
                <a:cs typeface="Times New Roman" pitchFamily="18" charset="0"/>
              </a:rPr>
              <a:t> tin </a:t>
            </a:r>
            <a:r>
              <a:rPr lang="en-US" sz="2500" dirty="0" err="1">
                <a:latin typeface="Times New Roman" pitchFamily="18" charset="0"/>
                <a:cs typeface="Times New Roman" pitchFamily="18" charset="0"/>
              </a:rPr>
              <a:t>tưởng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người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em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cần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tìm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nhờ</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họ</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giúp</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đỡ</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bảo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vệ</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em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trừng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phạt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kẻ</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có</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tội</a:t>
            </a:r>
            <a:r>
              <a:rPr lang="en-US" sz="2500" dirty="0">
                <a:latin typeface="Times New Roman" pitchFamily="18" charset="0"/>
                <a:cs typeface="Times New Roman" pitchFamily="18" charset="0"/>
              </a:rPr>
              <a:t>.</a:t>
            </a:r>
            <a:endParaRPr lang="en-SG" sz="2500" dirty="0">
              <a:latin typeface="Times New Roman" pitchFamily="18" charset="0"/>
              <a:cs typeface="Times New Roman" pitchFamily="18" charset="0"/>
            </a:endParaRPr>
          </a:p>
          <a:p>
            <a:pPr algn="just">
              <a:lnSpc>
                <a:spcPct val="150000"/>
              </a:lnSpc>
            </a:pPr>
            <a:r>
              <a:rPr lang="en-US" sz="2500" smtClean="0">
                <a:latin typeface="Times New Roman" pitchFamily="18" charset="0"/>
                <a:cs typeface="Times New Roman" pitchFamily="18" charset="0"/>
              </a:rPr>
              <a:t> Trụ </a:t>
            </a:r>
            <a:r>
              <a:rPr lang="en-US" sz="2500" dirty="0" err="1">
                <a:latin typeface="Times New Roman" pitchFamily="18" charset="0"/>
                <a:cs typeface="Times New Roman" pitchFamily="18" charset="0"/>
              </a:rPr>
              <a:t>sở</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Công</a:t>
            </a:r>
            <a:r>
              <a:rPr lang="en-US" sz="2500" dirty="0">
                <a:latin typeface="Times New Roman" pitchFamily="18" charset="0"/>
                <a:cs typeface="Times New Roman" pitchFamily="18" charset="0"/>
              </a:rPr>
              <a:t> an </a:t>
            </a:r>
            <a:r>
              <a:rPr lang="en-US" sz="2500" dirty="0" err="1">
                <a:latin typeface="Times New Roman" pitchFamily="18" charset="0"/>
                <a:cs typeface="Times New Roman" pitchFamily="18" charset="0"/>
              </a:rPr>
              <a:t>gần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nhất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Hội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Phụ</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nữ</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Đoàn</a:t>
            </a:r>
            <a:r>
              <a:rPr lang="en-US" sz="2500" dirty="0">
                <a:latin typeface="Times New Roman" pitchFamily="18" charset="0"/>
                <a:cs typeface="Times New Roman" pitchFamily="18" charset="0"/>
              </a:rPr>
              <a:t> Thanh </a:t>
            </a:r>
            <a:r>
              <a:rPr lang="en-US" sz="2500" dirty="0" err="1">
                <a:latin typeface="Times New Roman" pitchFamily="18" charset="0"/>
                <a:cs typeface="Times New Roman" pitchFamily="18" charset="0"/>
              </a:rPr>
              <a:t>niên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Cộng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viên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xã</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hội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thôn</a:t>
            </a:r>
            <a:r>
              <a:rPr lang="en-US" sz="2500" dirty="0">
                <a:latin typeface="Times New Roman" pitchFamily="18" charset="0"/>
                <a:cs typeface="Times New Roman" pitchFamily="18" charset="0"/>
              </a:rPr>
              <a:t>/</a:t>
            </a:r>
            <a:r>
              <a:rPr lang="en-US" sz="2500" dirty="0" err="1">
                <a:latin typeface="Times New Roman" pitchFamily="18" charset="0"/>
                <a:cs typeface="Times New Roman" pitchFamily="18" charset="0"/>
              </a:rPr>
              <a:t>khu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Cán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bộ</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làm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công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Văn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hóa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xã</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hội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cấp</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xã</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Phòng</a:t>
            </a:r>
            <a:r>
              <a:rPr lang="en-US" sz="2500" dirty="0">
                <a:latin typeface="Times New Roman" pitchFamily="18" charset="0"/>
                <a:cs typeface="Times New Roman" pitchFamily="18" charset="0"/>
              </a:rPr>
              <a:t> Lao </a:t>
            </a:r>
            <a:r>
              <a:rPr lang="en-US" sz="2500" dirty="0" err="1">
                <a:latin typeface="Times New Roman" pitchFamily="18" charset="0"/>
                <a:cs typeface="Times New Roman" pitchFamily="18" charset="0"/>
              </a:rPr>
              <a:t>động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Thương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binh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Xã</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hội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Uỷ</a:t>
            </a:r>
            <a:r>
              <a:rPr lang="en-US" sz="2500" dirty="0">
                <a:latin typeface="Times New Roman" pitchFamily="18" charset="0"/>
                <a:cs typeface="Times New Roman" pitchFamily="18" charset="0"/>
              </a:rPr>
              <a:t> Ban </a:t>
            </a:r>
            <a:r>
              <a:rPr lang="en-US" sz="2500" dirty="0" err="1">
                <a:latin typeface="Times New Roman" pitchFamily="18" charset="0"/>
                <a:cs typeface="Times New Roman" pitchFamily="18" charset="0"/>
              </a:rPr>
              <a:t>nhân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dân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xã</a:t>
            </a:r>
            <a:r>
              <a:rPr lang="en-US" sz="2500" dirty="0">
                <a:latin typeface="Times New Roman" pitchFamily="18" charset="0"/>
                <a:cs typeface="Times New Roman" pitchFamily="18" charset="0"/>
              </a:rPr>
              <a:t>/ </a:t>
            </a:r>
            <a:r>
              <a:rPr lang="en-US" sz="2500" err="1">
                <a:latin typeface="Times New Roman" pitchFamily="18" charset="0"/>
                <a:cs typeface="Times New Roman" pitchFamily="18" charset="0"/>
              </a:rPr>
              <a:t>phường</a:t>
            </a:r>
            <a:r>
              <a:rPr lang="en-US" sz="2500" smtClean="0">
                <a:latin typeface="Times New Roman" pitchFamily="18" charset="0"/>
                <a:cs typeface="Times New Roman" pitchFamily="18" charset="0"/>
              </a:rPr>
              <a:t>.</a:t>
            </a:r>
          </a:p>
          <a:p>
            <a:pPr algn="just">
              <a:lnSpc>
                <a:spcPct val="150000"/>
              </a:lnSpc>
            </a:pPr>
            <a:r>
              <a:rPr lang="en-US" sz="2500" smtClean="0">
                <a:latin typeface="Times New Roman" pitchFamily="18" charset="0"/>
                <a:cs typeface="Times New Roman" pitchFamily="18" charset="0"/>
              </a:rPr>
              <a:t> Trung </a:t>
            </a:r>
            <a:r>
              <a:rPr lang="en-US" sz="2500">
                <a:latin typeface="Times New Roman" pitchFamily="18" charset="0"/>
                <a:cs typeface="Times New Roman" pitchFamily="18" charset="0"/>
              </a:rPr>
              <a:t>tâm Công tác xã hội Trẻ em (số điện thoại 19001789), phường Hồng Hà- thành phố Hạ Long tỉnh Quảng Ninh.</a:t>
            </a:r>
            <a:endParaRPr lang="en-SG" sz="2500">
              <a:latin typeface="Times New Roman" pitchFamily="18" charset="0"/>
              <a:cs typeface="Times New Roman" pitchFamily="18" charset="0"/>
            </a:endParaRPr>
          </a:p>
          <a:p>
            <a:pPr algn="just">
              <a:lnSpc>
                <a:spcPct val="150000"/>
              </a:lnSpc>
            </a:pPr>
            <a:r>
              <a:rPr lang="en-US" sz="2500" smtClean="0">
                <a:latin typeface="Times New Roman" pitchFamily="18" charset="0"/>
                <a:cs typeface="Times New Roman" pitchFamily="18" charset="0"/>
              </a:rPr>
              <a:t> Điện </a:t>
            </a:r>
            <a:r>
              <a:rPr lang="en-US" sz="2500">
                <a:latin typeface="Times New Roman" pitchFamily="18" charset="0"/>
                <a:cs typeface="Times New Roman" pitchFamily="18" charset="0"/>
              </a:rPr>
              <a:t>thoại Tư vấn và hỗ trợ trẻ em miễn phí trong toàn quốc 18001567</a:t>
            </a:r>
            <a:r>
              <a:rPr lang="en-US">
                <a:latin typeface="Times New Roman" pitchFamily="18" charset="0"/>
                <a:cs typeface="Times New Roman" pitchFamily="18" charset="0"/>
              </a:rPr>
              <a:t>.</a:t>
            </a:r>
            <a:endParaRPr lang="en-SG">
              <a:latin typeface="Times New Roman" pitchFamily="18" charset="0"/>
              <a:cs typeface="Times New Roman" pitchFamily="18" charset="0"/>
            </a:endParaRPr>
          </a:p>
          <a:p>
            <a:endParaRPr lang="en-SG" dirty="0">
              <a:latin typeface="Times New Roman" pitchFamily="18" charset="0"/>
              <a:cs typeface="Times New Roman" pitchFamily="18" charset="0"/>
            </a:endParaRPr>
          </a:p>
          <a:p>
            <a:endParaRPr lang="en-SG" dirty="0">
              <a:latin typeface="Times New Roman" pitchFamily="18" charset="0"/>
              <a:cs typeface="Times New Roman" pitchFamily="18" charset="0"/>
            </a:endParaRPr>
          </a:p>
        </p:txBody>
      </p:sp>
    </p:spTree>
    <p:extLst>
      <p:ext uri="{BB962C8B-B14F-4D97-AF65-F5344CB8AC3E}">
        <p14:creationId xmlns:p14="http://schemas.microsoft.com/office/powerpoint/2010/main" val="237669620"/>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sp>
        <p:nvSpPr>
          <p:cNvPr id="6169" name="WordArt 25"/>
          <p:cNvSpPr>
            <a:spLocks noChangeArrowheads="1" noChangeShapeType="1" noTextEdit="1"/>
          </p:cNvSpPr>
          <p:nvPr/>
        </p:nvSpPr>
        <p:spPr bwMode="auto">
          <a:xfrm>
            <a:off x="971600" y="332445"/>
            <a:ext cx="1159967" cy="286680"/>
          </a:xfrm>
          <a:prstGeom prst="rect">
            <a:avLst/>
          </a:prstGeom>
        </p:spPr>
        <p:txBody>
          <a:bodyPr wrap="none" fromWordArt="1">
            <a:prstTxWarp prst="textPlain">
              <a:avLst>
                <a:gd name="adj" fmla="val 50000"/>
              </a:avLst>
            </a:prstTxWarp>
          </a:bodyPr>
          <a:lstStyle/>
          <a:p>
            <a:pPr>
              <a:defRPr/>
            </a:pPr>
            <a:r>
              <a:rPr lang="en-US" sz="2800"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Bài </a:t>
            </a:r>
            <a:r>
              <a:rPr lang="en-US" sz="2800"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13</a:t>
            </a:r>
            <a:r>
              <a:rPr lang="en-US" sz="2800" kern="10" smtClean="0">
                <a:ln w="12700">
                  <a:solidFill>
                    <a:srgbClr val="FF0000"/>
                  </a:solidFill>
                  <a:round/>
                  <a:headEnd/>
                  <a:tailEnd/>
                </a:ln>
                <a:solidFill>
                  <a:srgbClr val="660066">
                    <a:alpha val="50195"/>
                  </a:srgbClr>
                </a:solidFill>
                <a:latin typeface="Times New Roman" pitchFamily="18" charset="0"/>
                <a:cs typeface="Times New Roman" pitchFamily="18" charset="0"/>
              </a:rPr>
              <a:t>:</a:t>
            </a:r>
          </a:p>
        </p:txBody>
      </p:sp>
      <p:pic>
        <p:nvPicPr>
          <p:cNvPr id="3079"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7" name="Rectangle 1"/>
          <p:cNvSpPr>
            <a:spLocks noChangeArrowheads="1"/>
          </p:cNvSpPr>
          <p:nvPr/>
        </p:nvSpPr>
        <p:spPr bwMode="auto">
          <a:xfrm>
            <a:off x="653864" y="1376363"/>
            <a:ext cx="74866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2800" smtClean="0">
                <a:solidFill>
                  <a:srgbClr val="FF0000"/>
                </a:solidFill>
                <a:latin typeface="Times New Roman" pitchFamily="18" charset="0"/>
                <a:cs typeface="Times New Roman" pitchFamily="18" charset="0"/>
              </a:rPr>
              <a:t>1</a:t>
            </a:r>
            <a:r>
              <a:rPr lang="pt-BR" sz="2800">
                <a:solidFill>
                  <a:srgbClr val="FF0000"/>
                </a:solidFill>
                <a:latin typeface="Times New Roman" pitchFamily="18" charset="0"/>
                <a:cs typeface="Times New Roman" pitchFamily="18" charset="0"/>
              </a:rPr>
              <a:t>. Biểu hiện bị xâm hại tình dục</a:t>
            </a:r>
            <a:endParaRPr lang="en-US" sz="2800">
              <a:solidFill>
                <a:srgbClr val="FF0000"/>
              </a:solidFill>
              <a:latin typeface="Times New Roman" pitchFamily="18" charset="0"/>
              <a:cs typeface="Times New Roman" pitchFamily="18" charset="0"/>
              <a:hlinkClick r:id="rId3" action="ppaction://hlinksldjump"/>
            </a:endParaRPr>
          </a:p>
        </p:txBody>
      </p:sp>
      <p:sp>
        <p:nvSpPr>
          <p:cNvPr id="10" name="WordArt 25"/>
          <p:cNvSpPr>
            <a:spLocks noChangeArrowheads="1" noChangeShapeType="1" noTextEdit="1"/>
          </p:cNvSpPr>
          <p:nvPr/>
        </p:nvSpPr>
        <p:spPr bwMode="auto">
          <a:xfrm>
            <a:off x="870856" y="680069"/>
            <a:ext cx="7257826" cy="696294"/>
          </a:xfrm>
          <a:prstGeom prst="rect">
            <a:avLst/>
          </a:prstGeom>
        </p:spPr>
        <p:txBody>
          <a:bodyPr wrap="none" fromWordArt="1">
            <a:prstTxWarp prst="textPlain">
              <a:avLst>
                <a:gd name="adj" fmla="val 50000"/>
              </a:avLst>
            </a:prstTxWarp>
          </a:bodyPr>
          <a:lstStyle/>
          <a:p>
            <a:pPr algn="ctr"/>
            <a:r>
              <a:rPr lang="pt-BR"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PHÒNG </a:t>
            </a:r>
            <a:r>
              <a:rPr lang="pt-BR"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NGỪA XÂM </a:t>
            </a:r>
            <a:r>
              <a:rPr lang="pt-BR"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HẠI TÌNH </a:t>
            </a:r>
            <a:r>
              <a:rPr lang="pt-BR"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DỤC TRẺ EM</a:t>
            </a:r>
            <a:endPar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endParaRPr>
          </a:p>
        </p:txBody>
      </p:sp>
      <p:sp>
        <p:nvSpPr>
          <p:cNvPr id="2" name="Rectangle 1"/>
          <p:cNvSpPr/>
          <p:nvPr/>
        </p:nvSpPr>
        <p:spPr>
          <a:xfrm>
            <a:off x="684362" y="2276872"/>
            <a:ext cx="7254552" cy="523220"/>
          </a:xfrm>
          <a:prstGeom prst="rect">
            <a:avLst/>
          </a:prstGeom>
        </p:spPr>
        <p:txBody>
          <a:bodyPr wrap="square">
            <a:spAutoFit/>
          </a:bodyPr>
          <a:lstStyle/>
          <a:p>
            <a:r>
              <a:rPr lang="en-SG" sz="2800">
                <a:solidFill>
                  <a:srgbClr val="FF0000"/>
                </a:solidFill>
                <a:latin typeface="Times New Roman" pitchFamily="18" charset="0"/>
                <a:cs typeface="Times New Roman" pitchFamily="18" charset="0"/>
              </a:rPr>
              <a:t>3. Các hình thức xâm hại tình dục trẻ em</a:t>
            </a:r>
            <a:endParaRPr lang="en-US" sz="2800">
              <a:solidFill>
                <a:srgbClr val="FF0000"/>
              </a:solidFill>
              <a:latin typeface="Times New Roman" pitchFamily="18" charset="0"/>
              <a:cs typeface="Times New Roman" pitchFamily="18" charset="0"/>
            </a:endParaRPr>
          </a:p>
        </p:txBody>
      </p:sp>
      <p:sp>
        <p:nvSpPr>
          <p:cNvPr id="3" name="Rectangle 2"/>
          <p:cNvSpPr/>
          <p:nvPr/>
        </p:nvSpPr>
        <p:spPr>
          <a:xfrm>
            <a:off x="684362" y="1779052"/>
            <a:ext cx="5904458" cy="523220"/>
          </a:xfrm>
          <a:prstGeom prst="rect">
            <a:avLst/>
          </a:prstGeom>
        </p:spPr>
        <p:txBody>
          <a:bodyPr wrap="square">
            <a:spAutoFit/>
          </a:bodyPr>
          <a:lstStyle/>
          <a:p>
            <a:r>
              <a:rPr lang="vi-VN" sz="2800">
                <a:solidFill>
                  <a:srgbClr val="FF0000"/>
                </a:solidFill>
                <a:latin typeface="Times New Roman" pitchFamily="18" charset="0"/>
                <a:cs typeface="Times New Roman" pitchFamily="18" charset="0"/>
              </a:rPr>
              <a:t>2. Đối tượng xâm hại tình dục trẻ em</a:t>
            </a:r>
            <a:endParaRPr lang="en-US" sz="2800">
              <a:solidFill>
                <a:srgbClr val="FF0000"/>
              </a:solidFill>
              <a:latin typeface="Times New Roman" pitchFamily="18" charset="0"/>
              <a:cs typeface="Times New Roman" pitchFamily="18" charset="0"/>
            </a:endParaRPr>
          </a:p>
        </p:txBody>
      </p:sp>
      <p:sp>
        <p:nvSpPr>
          <p:cNvPr id="4" name="Rectangle 3"/>
          <p:cNvSpPr/>
          <p:nvPr/>
        </p:nvSpPr>
        <p:spPr>
          <a:xfrm>
            <a:off x="684362" y="2780928"/>
            <a:ext cx="5904458" cy="523220"/>
          </a:xfrm>
          <a:prstGeom prst="rect">
            <a:avLst/>
          </a:prstGeom>
        </p:spPr>
        <p:txBody>
          <a:bodyPr wrap="square">
            <a:spAutoFit/>
          </a:bodyPr>
          <a:lstStyle/>
          <a:p>
            <a:r>
              <a:rPr lang="en-SG" sz="2800">
                <a:solidFill>
                  <a:srgbClr val="FF0000"/>
                </a:solidFill>
                <a:latin typeface="Times New Roman" pitchFamily="18" charset="0"/>
                <a:cs typeface="Times New Roman" pitchFamily="18" charset="0"/>
              </a:rPr>
              <a:t>4. Hậu quả của xâm hại tình dục </a:t>
            </a:r>
            <a:endParaRPr lang="en-US" sz="2800">
              <a:solidFill>
                <a:srgbClr val="FF0000"/>
              </a:solidFill>
              <a:latin typeface="Times New Roman" pitchFamily="18" charset="0"/>
              <a:cs typeface="Times New Roman" pitchFamily="18" charset="0"/>
            </a:endParaRPr>
          </a:p>
        </p:txBody>
      </p:sp>
      <p:sp>
        <p:nvSpPr>
          <p:cNvPr id="5" name="Rectangle 4"/>
          <p:cNvSpPr/>
          <p:nvPr/>
        </p:nvSpPr>
        <p:spPr>
          <a:xfrm>
            <a:off x="683568" y="3284984"/>
            <a:ext cx="6839966" cy="523220"/>
          </a:xfrm>
          <a:prstGeom prst="rect">
            <a:avLst/>
          </a:prstGeom>
        </p:spPr>
        <p:txBody>
          <a:bodyPr wrap="square">
            <a:spAutoFit/>
          </a:bodyPr>
          <a:lstStyle/>
          <a:p>
            <a:r>
              <a:rPr lang="en-SG" sz="2800">
                <a:solidFill>
                  <a:srgbClr val="FF0000"/>
                </a:solidFill>
                <a:latin typeface="Times New Roman" pitchFamily="18" charset="0"/>
                <a:cs typeface="Times New Roman" pitchFamily="18" charset="0"/>
              </a:rPr>
              <a:t>5. Dấu hiệu phát hiện trẻ bị xâm hại tình dục</a:t>
            </a:r>
            <a:endParaRPr lang="en-US" sz="2800">
              <a:solidFill>
                <a:srgbClr val="FF0000"/>
              </a:solidFill>
              <a:latin typeface="Times New Roman" pitchFamily="18" charset="0"/>
              <a:cs typeface="Times New Roman" pitchFamily="18" charset="0"/>
            </a:endParaRPr>
          </a:p>
        </p:txBody>
      </p:sp>
      <p:sp>
        <p:nvSpPr>
          <p:cNvPr id="15" name="Title 1"/>
          <p:cNvSpPr txBox="1">
            <a:spLocks/>
          </p:cNvSpPr>
          <p:nvPr/>
        </p:nvSpPr>
        <p:spPr>
          <a:xfrm>
            <a:off x="710829" y="3789040"/>
            <a:ext cx="8856984" cy="648072"/>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just">
              <a:buFont typeface="Georgia" pitchFamily="18" charset="0"/>
              <a:buNone/>
            </a:pPr>
            <a:r>
              <a:rPr lang="en-SG" sz="2800" b="0" smtClean="0">
                <a:solidFill>
                  <a:srgbClr val="FF0000"/>
                </a:solidFill>
                <a:latin typeface="Times New Roman" pitchFamily="18" charset="0"/>
                <a:cs typeface="Times New Roman" pitchFamily="18" charset="0"/>
              </a:rPr>
              <a:t>6. Cách xử lí khi phát hiện trẻ bị xâm hại tình dục</a:t>
            </a:r>
            <a:endParaRPr lang="en-SG" sz="2800" b="0" dirty="0">
              <a:solidFill>
                <a:srgbClr val="FF0000"/>
              </a:solidFill>
              <a:latin typeface="Times New Roman" pitchFamily="18" charset="0"/>
              <a:cs typeface="Times New Roman" pitchFamily="18" charset="0"/>
            </a:endParaRPr>
          </a:p>
        </p:txBody>
      </p:sp>
      <p:sp>
        <p:nvSpPr>
          <p:cNvPr id="16" name="Title 1"/>
          <p:cNvSpPr txBox="1">
            <a:spLocks/>
          </p:cNvSpPr>
          <p:nvPr/>
        </p:nvSpPr>
        <p:spPr>
          <a:xfrm>
            <a:off x="683568" y="4365104"/>
            <a:ext cx="9036496" cy="504056"/>
          </a:xfrm>
          <a:prstGeom prst="rect">
            <a:avLst/>
          </a:prstGeom>
          <a:effectLst/>
        </p:spPr>
        <p:txBody>
          <a:bodyPr vert="horz" lIns="91440" tIns="45720" rIns="91440" bIns="45720" rtlCol="0" anchor="t" anchorCtr="0">
            <a:normAutofit lnSpcReduction="1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SG" sz="2800" b="0" smtClean="0">
                <a:solidFill>
                  <a:srgbClr val="FF0000"/>
                </a:solidFill>
                <a:latin typeface="Times New Roman" pitchFamily="18" charset="0"/>
                <a:cs typeface="Times New Roman" pitchFamily="18" charset="0"/>
              </a:rPr>
              <a:t>7. Giải pháp phòng ngừa xâm hại tình dục trẻ em</a:t>
            </a:r>
            <a:endParaRPr lang="en-SG" sz="2800" b="0" dirty="0">
              <a:solidFill>
                <a:srgbClr val="FF0000"/>
              </a:solidFill>
              <a:latin typeface="Times New Roman" pitchFamily="18" charset="0"/>
              <a:cs typeface="Times New Roman" pitchFamily="18" charset="0"/>
            </a:endParaRPr>
          </a:p>
        </p:txBody>
      </p:sp>
      <p:sp>
        <p:nvSpPr>
          <p:cNvPr id="17" name="Title 1"/>
          <p:cNvSpPr txBox="1">
            <a:spLocks/>
          </p:cNvSpPr>
          <p:nvPr/>
        </p:nvSpPr>
        <p:spPr>
          <a:xfrm>
            <a:off x="684362" y="4896667"/>
            <a:ext cx="9033296" cy="6926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vi-VN" sz="2800" b="0" smtClean="0">
                <a:solidFill>
                  <a:srgbClr val="FF0000"/>
                </a:solidFill>
                <a:latin typeface="Times New Roman" pitchFamily="18" charset="0"/>
                <a:cs typeface="Times New Roman" pitchFamily="18" charset="0"/>
              </a:rPr>
              <a:t>8. Xử lí hình sự đối với tội xâm hại tình dục trẻ em </a:t>
            </a:r>
            <a:endParaRPr lang="en-SG" sz="2800" b="0" dirty="0">
              <a:solidFill>
                <a:srgbClr val="FF0000"/>
              </a:solidFill>
              <a:latin typeface="Times New Roman" pitchFamily="18" charset="0"/>
              <a:cs typeface="Times New Roman" pitchFamily="18" charset="0"/>
            </a:endParaRPr>
          </a:p>
        </p:txBody>
      </p:sp>
      <p:sp>
        <p:nvSpPr>
          <p:cNvPr id="18" name="Title 1"/>
          <p:cNvSpPr txBox="1">
            <a:spLocks/>
          </p:cNvSpPr>
          <p:nvPr/>
        </p:nvSpPr>
        <p:spPr>
          <a:xfrm>
            <a:off x="710829" y="5517232"/>
            <a:ext cx="8964488" cy="576064"/>
          </a:xfrm>
          <a:prstGeom prst="rect">
            <a:avLst/>
          </a:prstGeom>
        </p:spPr>
        <p:txBody>
          <a:bodyPr>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vi-VN" sz="2800" b="0" smtClean="0">
                <a:solidFill>
                  <a:srgbClr val="FF0000"/>
                </a:solidFill>
                <a:latin typeface="Times New Roman" pitchFamily="18" charset="0"/>
                <a:cs typeface="Times New Roman" pitchFamily="18" charset="0"/>
              </a:rPr>
              <a:t>9. Những địa chỉ tư vấn và hỗ trợ trẻ em khi bị xâm hại</a:t>
            </a:r>
            <a:endParaRPr lang="en-SG" sz="2800" b="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95836273"/>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87"/>
                                        </p:tgtEl>
                                        <p:attrNameLst>
                                          <p:attrName>style.visibility</p:attrName>
                                        </p:attrNameLst>
                                      </p:cBhvr>
                                      <p:to>
                                        <p:strVal val="visible"/>
                                      </p:to>
                                    </p:set>
                                    <p:animEffect transition="in" filter="wipe(down)">
                                      <p:cBhvr>
                                        <p:cTn id="7" dur="500"/>
                                        <p:tgtEl>
                                          <p:spTgt spid="308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down)">
                                      <p:cBhvr>
                                        <p:cTn id="16" dur="500"/>
                                        <p:tgtEl>
                                          <p:spTgt spid="4"/>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arn(inVertical)">
                                      <p:cBhvr>
                                        <p:cTn id="24" dur="500"/>
                                        <p:tgtEl>
                                          <p:spTgt spid="15"/>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barn(inVertical)">
                                      <p:cBhvr>
                                        <p:cTn id="30" dur="500"/>
                                        <p:tgtEl>
                                          <p:spTgt spid="17"/>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barn(inVertical)">
                                      <p:cBhvr>
                                        <p:cTn id="3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7" grpId="0"/>
      <p:bldP spid="2" grpId="0"/>
      <p:bldP spid="3" grpId="0"/>
      <p:bldP spid="4" grpId="0"/>
      <p:bldP spid="5" grpId="0"/>
      <p:bldP spid="15" grpId="0"/>
      <p:bldP spid="16" grpId="0"/>
      <p:bldP spid="17"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20</a:t>
            </a:fld>
            <a:endParaRPr lang="en-SG" altLang="en-US"/>
          </a:p>
        </p:txBody>
      </p:sp>
      <p:sp>
        <p:nvSpPr>
          <p:cNvPr id="2" name="Title 1"/>
          <p:cNvSpPr>
            <a:spLocks noGrp="1"/>
          </p:cNvSpPr>
          <p:nvPr>
            <p:ph type="title"/>
          </p:nvPr>
        </p:nvSpPr>
        <p:spPr>
          <a:xfrm>
            <a:off x="1331640" y="260648"/>
            <a:ext cx="5720423" cy="802308"/>
          </a:xfrm>
        </p:spPr>
        <p:txBody>
          <a:bodyPr anchor="ctr"/>
          <a:lstStyle/>
          <a:p>
            <a:pPr marL="0" indent="0">
              <a:buNone/>
            </a:pPr>
            <a:r>
              <a:rPr lang="en-SG" smtClean="0"/>
              <a:t>Câu </a:t>
            </a:r>
            <a:r>
              <a:rPr lang="en-SG" dirty="0" err="1" smtClean="0"/>
              <a:t>hỏi</a:t>
            </a:r>
            <a:r>
              <a:rPr lang="en-SG" dirty="0" smtClean="0"/>
              <a:t> </a:t>
            </a:r>
            <a:r>
              <a:rPr lang="en-SG" dirty="0" err="1" smtClean="0"/>
              <a:t>thảo</a:t>
            </a:r>
            <a:r>
              <a:rPr lang="en-SG" dirty="0" smtClean="0"/>
              <a:t> </a:t>
            </a:r>
            <a:r>
              <a:rPr lang="en-SG" dirty="0" err="1" smtClean="0"/>
              <a:t>luận</a:t>
            </a:r>
            <a:endParaRPr lang="en-SG" dirty="0"/>
          </a:p>
        </p:txBody>
      </p:sp>
      <p:sp>
        <p:nvSpPr>
          <p:cNvPr id="3" name="Content Placeholder 2"/>
          <p:cNvSpPr>
            <a:spLocks noGrp="1"/>
          </p:cNvSpPr>
          <p:nvPr>
            <p:ph sz="quarter" idx="13"/>
          </p:nvPr>
        </p:nvSpPr>
        <p:spPr>
          <a:xfrm>
            <a:off x="323528" y="1124744"/>
            <a:ext cx="8417024" cy="5058896"/>
          </a:xfrm>
        </p:spPr>
        <p:txBody>
          <a:bodyPr>
            <a:normAutofit/>
          </a:bodyPr>
          <a:lstStyle/>
          <a:p>
            <a:pPr algn="just"/>
            <a:r>
              <a:rPr lang="en-US" sz="3600" smtClean="0">
                <a:solidFill>
                  <a:srgbClr val="FF0000"/>
                </a:solidFill>
                <a:latin typeface="Times New Roman" pitchFamily="18" charset="0"/>
                <a:cs typeface="Times New Roman" pitchFamily="18" charset="0"/>
              </a:rPr>
              <a:t> Câu </a:t>
            </a:r>
            <a:r>
              <a:rPr lang="en-US" sz="3600" dirty="0">
                <a:solidFill>
                  <a:srgbClr val="FF0000"/>
                </a:solidFill>
                <a:latin typeface="Times New Roman" pitchFamily="18" charset="0"/>
                <a:cs typeface="Times New Roman" pitchFamily="18" charset="0"/>
              </a:rPr>
              <a:t>1</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Xâm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hại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trẻ</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phổ</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biến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Những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trẻ</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nào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nguy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bị</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xâm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hại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dục</a:t>
            </a:r>
            <a:r>
              <a:rPr lang="en-US" sz="3600" dirty="0">
                <a:latin typeface="Times New Roman" pitchFamily="18" charset="0"/>
                <a:cs typeface="Times New Roman" pitchFamily="18" charset="0"/>
              </a:rPr>
              <a:t>?</a:t>
            </a:r>
            <a:endParaRPr lang="en-SG" sz="3600" dirty="0">
              <a:latin typeface="Times New Roman" pitchFamily="18" charset="0"/>
              <a:cs typeface="Times New Roman" pitchFamily="18" charset="0"/>
            </a:endParaRPr>
          </a:p>
          <a:p>
            <a:pPr algn="just"/>
            <a:r>
              <a:rPr lang="en-US" sz="3600" smtClean="0">
                <a:solidFill>
                  <a:srgbClr val="FF0000"/>
                </a:solidFill>
                <a:latin typeface="Times New Roman" pitchFamily="18" charset="0"/>
                <a:cs typeface="Times New Roman" pitchFamily="18" charset="0"/>
              </a:rPr>
              <a:t> Câu </a:t>
            </a:r>
            <a:r>
              <a:rPr lang="en-US" sz="3600" dirty="0">
                <a:solidFill>
                  <a:srgbClr val="FF0000"/>
                </a:solidFill>
                <a:latin typeface="Times New Roman" pitchFamily="18" charset="0"/>
                <a:cs typeface="Times New Roman" pitchFamily="18" charset="0"/>
              </a:rPr>
              <a:t>2</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dấu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hiệu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trẻ</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bị</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xâm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hại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trẻ</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bị</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xâm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hại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phải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gì</a:t>
            </a:r>
            <a:r>
              <a:rPr lang="en-US" sz="3600" dirty="0">
                <a:latin typeface="Times New Roman" pitchFamily="18" charset="0"/>
                <a:cs typeface="Times New Roman" pitchFamily="18" charset="0"/>
              </a:rPr>
              <a:t> ?</a:t>
            </a:r>
            <a:endParaRPr lang="en-SG" sz="3600" dirty="0">
              <a:latin typeface="Times New Roman" pitchFamily="18" charset="0"/>
              <a:cs typeface="Times New Roman" pitchFamily="18" charset="0"/>
            </a:endParaRPr>
          </a:p>
          <a:p>
            <a:endParaRPr lang="en-SG" dirty="0"/>
          </a:p>
        </p:txBody>
      </p:sp>
      <p:pic>
        <p:nvPicPr>
          <p:cNvPr id="6" name="Picture 5" descr="https://encrypted-tbn2.gstatic.com/images?q=tbn:ANd9GcREOI4nARhSw_6gpd7qMv9Qv2b5492M-IglNtfNsoDqUqW-u7en"/>
          <p:cNvPicPr>
            <a:picLocks noChangeAspect="1" noChangeArrowheads="1"/>
          </p:cNvPicPr>
          <p:nvPr/>
        </p:nvPicPr>
        <p:blipFill>
          <a:blip r:embed="rId2">
            <a:lum bright="10000" contrast="30000"/>
            <a:extLst>
              <a:ext uri="{28A0092B-C50C-407E-A947-70E740481C1C}">
                <a14:useLocalDpi xmlns:a14="http://schemas.microsoft.com/office/drawing/2010/main" val="0"/>
              </a:ext>
            </a:extLst>
          </a:blip>
          <a:srcRect/>
          <a:stretch>
            <a:fillRect/>
          </a:stretch>
        </p:blipFill>
        <p:spPr bwMode="auto">
          <a:xfrm>
            <a:off x="467544" y="53628"/>
            <a:ext cx="1247825" cy="9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https://encrypted-tbn2.gstatic.com/images?q=tbn:ANd9GcREOI4nARhSw_6gpd7qMv9Qv2b5492M-IglNtfNsoDqUqW-u7en"/>
          <p:cNvPicPr>
            <a:picLocks noChangeAspect="1" noChangeArrowheads="1"/>
          </p:cNvPicPr>
          <p:nvPr/>
        </p:nvPicPr>
        <p:blipFill>
          <a:blip r:embed="rId2">
            <a:lum bright="10000" contrast="30000"/>
            <a:extLst>
              <a:ext uri="{28A0092B-C50C-407E-A947-70E740481C1C}">
                <a14:useLocalDpi xmlns:a14="http://schemas.microsoft.com/office/drawing/2010/main" val="0"/>
              </a:ext>
            </a:extLst>
          </a:blip>
          <a:srcRect/>
          <a:stretch>
            <a:fillRect/>
          </a:stretch>
        </p:blipFill>
        <p:spPr bwMode="auto">
          <a:xfrm>
            <a:off x="7596336" y="0"/>
            <a:ext cx="1247825" cy="9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8414819"/>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740650" y="49213"/>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4" descr="kitt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3850" y="5330825"/>
            <a:ext cx="7413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3d butterfly"/>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6391275"/>
            <a:ext cx="8001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6" descr="duck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243888" y="5373688"/>
            <a:ext cx="647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37" name="AutoShape 17"/>
          <p:cNvSpPr>
            <a:spLocks noChangeArrowheads="1"/>
          </p:cNvSpPr>
          <p:nvPr/>
        </p:nvSpPr>
        <p:spPr bwMode="auto">
          <a:xfrm>
            <a:off x="2339975" y="6308725"/>
            <a:ext cx="152400" cy="152400"/>
          </a:xfrm>
          <a:prstGeom prst="star4">
            <a:avLst>
              <a:gd name="adj" fmla="val 12500"/>
            </a:avLst>
          </a:prstGeom>
          <a:solidFill>
            <a:srgbClr val="FFFF00"/>
          </a:solidFill>
          <a:ln w="57150" algn="ctr">
            <a:solidFill>
              <a:srgbClr val="F8F2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sz="2400">
              <a:solidFill>
                <a:srgbClr val="FFFF00"/>
              </a:solidFill>
              <a:latin typeface="Times New Roman" pitchFamily="18" charset="0"/>
              <a:cs typeface="Times New Roman" pitchFamily="18" charset="0"/>
            </a:endParaRPr>
          </a:p>
        </p:txBody>
      </p:sp>
      <p:sp>
        <p:nvSpPr>
          <p:cNvPr id="337923" name="AutoShape 3"/>
          <p:cNvSpPr>
            <a:spLocks noChangeArrowheads="1"/>
          </p:cNvSpPr>
          <p:nvPr/>
        </p:nvSpPr>
        <p:spPr bwMode="auto">
          <a:xfrm>
            <a:off x="6443663" y="6381750"/>
            <a:ext cx="152400" cy="152400"/>
          </a:xfrm>
          <a:prstGeom prst="star4">
            <a:avLst>
              <a:gd name="adj" fmla="val 12500"/>
            </a:avLst>
          </a:prstGeom>
          <a:solidFill>
            <a:srgbClr val="FFFF00"/>
          </a:solidFill>
          <a:ln w="57150" algn="ctr">
            <a:solidFill>
              <a:srgbClr val="F8F2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sz="2400">
              <a:solidFill>
                <a:srgbClr val="0000FF"/>
              </a:solidFill>
              <a:latin typeface="Times New Roman" pitchFamily="18" charset="0"/>
              <a:cs typeface="Times New Roman" pitchFamily="18" charset="0"/>
            </a:endParaRPr>
          </a:p>
        </p:txBody>
      </p:sp>
      <p:pic>
        <p:nvPicPr>
          <p:cNvPr id="4106" name="Picture 8" descr="trai"/>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7780338" y="49213"/>
            <a:ext cx="12557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pic>
        <p:nvPicPr>
          <p:cNvPr id="4108"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7938" y="66675"/>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8" descr="trai"/>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7625" y="-19050"/>
            <a:ext cx="1295400"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0" name="Text Box 12"/>
          <p:cNvSpPr txBox="1">
            <a:spLocks noChangeArrowheads="1"/>
          </p:cNvSpPr>
          <p:nvPr/>
        </p:nvSpPr>
        <p:spPr bwMode="auto">
          <a:xfrm>
            <a:off x="971550" y="125413"/>
            <a:ext cx="7272338"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600">
                <a:latin typeface="Times New Roman" pitchFamily="18" charset="0"/>
                <a:cs typeface="Times New Roman" pitchFamily="18" charset="0"/>
              </a:rPr>
              <a:t>ỦY BAN NHÂN DÂN TỈNH QUẢNG NINH</a:t>
            </a:r>
          </a:p>
          <a:p>
            <a:pPr algn="ctr" eaLnBrk="1" hangingPunct="1"/>
            <a:r>
              <a:rPr lang="en-US" sz="2600" b="1">
                <a:latin typeface="Times New Roman" pitchFamily="18" charset="0"/>
                <a:cs typeface="Times New Roman" pitchFamily="18" charset="0"/>
              </a:rPr>
              <a:t>SỞ GIÁO DỤC VÀ ĐÀO TẠO</a:t>
            </a:r>
          </a:p>
        </p:txBody>
      </p:sp>
      <p:sp>
        <p:nvSpPr>
          <p:cNvPr id="25" name="WordArt 31"/>
          <p:cNvSpPr>
            <a:spLocks noChangeArrowheads="1" noChangeShapeType="1" noTextEdit="1"/>
          </p:cNvSpPr>
          <p:nvPr/>
        </p:nvSpPr>
        <p:spPr bwMode="auto">
          <a:xfrm>
            <a:off x="225425" y="1511300"/>
            <a:ext cx="8594725" cy="647700"/>
          </a:xfrm>
          <a:prstGeom prst="rect">
            <a:avLst/>
          </a:prstGeom>
        </p:spPr>
        <p:txBody>
          <a:bodyPr wrap="none" fromWordArt="1">
            <a:prstTxWarp prst="textPlain">
              <a:avLst>
                <a:gd name="adj" fmla="val 50000"/>
              </a:avLst>
            </a:prstTxWarp>
          </a:bodyPr>
          <a:lstStyle/>
          <a:p>
            <a:pPr algn="ctr"/>
            <a:r>
              <a:rPr lang="vi-VN" sz="3200" b="1" kern="10">
                <a:ln w="3175">
                  <a:solidFill>
                    <a:srgbClr val="FF0000"/>
                  </a:solidFill>
                  <a:round/>
                  <a:headEnd/>
                  <a:tailEnd/>
                </a:ln>
                <a:solidFill>
                  <a:srgbClr val="FFFF00"/>
                </a:solidFill>
                <a:latin typeface="Times New Roman"/>
                <a:cs typeface="Times New Roman"/>
              </a:rPr>
              <a:t>CHƯƠNG TRÌNH GIÁO </a:t>
            </a:r>
            <a:r>
              <a:rPr lang="vi-VN" sz="3200" b="1" kern="10" smtClean="0">
                <a:ln w="3175">
                  <a:solidFill>
                    <a:srgbClr val="FF0000"/>
                  </a:solidFill>
                  <a:round/>
                  <a:headEnd/>
                  <a:tailEnd/>
                </a:ln>
                <a:solidFill>
                  <a:srgbClr val="FFFF00"/>
                </a:solidFill>
                <a:latin typeface="Times New Roman"/>
                <a:cs typeface="Times New Roman"/>
              </a:rPr>
              <a:t>DỤC</a:t>
            </a:r>
            <a:r>
              <a:rPr lang="en-US" sz="3200" b="1" kern="10" smtClean="0">
                <a:ln w="3175">
                  <a:solidFill>
                    <a:srgbClr val="FF0000"/>
                  </a:solidFill>
                  <a:round/>
                  <a:headEnd/>
                  <a:tailEnd/>
                </a:ln>
                <a:solidFill>
                  <a:srgbClr val="FFFF00"/>
                </a:solidFill>
                <a:latin typeface="Times New Roman"/>
                <a:cs typeface="Times New Roman"/>
              </a:rPr>
              <a:t> VĂN HÓA XÃ HỘI</a:t>
            </a:r>
            <a:endParaRPr lang="en-US" sz="3200" b="1" kern="10">
              <a:ln w="3175">
                <a:solidFill>
                  <a:srgbClr val="FF0000"/>
                </a:solidFill>
                <a:round/>
                <a:headEnd/>
                <a:tailEnd/>
              </a:ln>
              <a:solidFill>
                <a:srgbClr val="FFFF00"/>
              </a:solidFill>
              <a:latin typeface="Times New Roman"/>
              <a:cs typeface="Times New Roman"/>
            </a:endParaRPr>
          </a:p>
        </p:txBody>
      </p:sp>
      <p:cxnSp>
        <p:nvCxnSpPr>
          <p:cNvPr id="3" name="Straight Connector 2"/>
          <p:cNvCxnSpPr/>
          <p:nvPr/>
        </p:nvCxnSpPr>
        <p:spPr>
          <a:xfrm>
            <a:off x="2916238" y="985838"/>
            <a:ext cx="32400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WordArt 27"/>
          <p:cNvSpPr>
            <a:spLocks noChangeArrowheads="1" noChangeShapeType="1" noTextEdit="1"/>
          </p:cNvSpPr>
          <p:nvPr/>
        </p:nvSpPr>
        <p:spPr bwMode="auto">
          <a:xfrm>
            <a:off x="334963" y="2997200"/>
            <a:ext cx="8413750" cy="2303463"/>
          </a:xfrm>
          <a:prstGeom prst="rect">
            <a:avLst/>
          </a:prstGeom>
        </p:spPr>
        <p:txBody>
          <a:bodyPr wrap="none" fromWordArt="1">
            <a:prstTxWarp prst="textPlain">
              <a:avLst>
                <a:gd name="adj" fmla="val 50000"/>
              </a:avLst>
            </a:prstTxWarp>
          </a:bodyPr>
          <a:lstStyle/>
          <a:p>
            <a:pPr algn="ctr"/>
            <a:r>
              <a:rPr lang="en-US" sz="2800" b="1" kern="10">
                <a:ln w="3175">
                  <a:solidFill>
                    <a:srgbClr val="FF0000"/>
                  </a:solidFill>
                  <a:round/>
                  <a:headEnd/>
                  <a:tailEnd/>
                </a:ln>
                <a:solidFill>
                  <a:srgbClr val="FFFF00"/>
                </a:solidFill>
                <a:latin typeface="Times New Roman"/>
                <a:cs typeface="Times New Roman"/>
              </a:rPr>
              <a:t>Bài </a:t>
            </a:r>
            <a:r>
              <a:rPr lang="en-US" sz="2800" b="1" kern="10" smtClean="0">
                <a:ln w="3175">
                  <a:solidFill>
                    <a:srgbClr val="FF0000"/>
                  </a:solidFill>
                  <a:round/>
                  <a:headEnd/>
                  <a:tailEnd/>
                </a:ln>
                <a:solidFill>
                  <a:srgbClr val="FFFF00"/>
                </a:solidFill>
                <a:latin typeface="Times New Roman"/>
                <a:cs typeface="Times New Roman"/>
              </a:rPr>
              <a:t>13: </a:t>
            </a:r>
            <a:r>
              <a:rPr lang="en-US" sz="2800" b="1" kern="10">
                <a:ln w="3175">
                  <a:solidFill>
                    <a:srgbClr val="FF0000"/>
                  </a:solidFill>
                  <a:round/>
                  <a:headEnd/>
                  <a:tailEnd/>
                </a:ln>
                <a:solidFill>
                  <a:srgbClr val="FFFF00"/>
                </a:solidFill>
                <a:latin typeface="Times New Roman"/>
                <a:cs typeface="Times New Roman"/>
              </a:rPr>
              <a:t>Kết thúc</a:t>
            </a:r>
          </a:p>
          <a:p>
            <a:pPr algn="ctr"/>
            <a:r>
              <a:rPr lang="en-US" sz="2800" b="1" kern="10">
                <a:ln w="3175">
                  <a:solidFill>
                    <a:srgbClr val="FF0000"/>
                  </a:solidFill>
                  <a:round/>
                  <a:headEnd/>
                  <a:tailEnd/>
                </a:ln>
                <a:solidFill>
                  <a:srgbClr val="FFFF00"/>
                </a:solidFill>
                <a:latin typeface="Times New Roman"/>
                <a:cs typeface="Times New Roman"/>
              </a:rPr>
              <a:t>Mời nghiên cứu tiếp Bài </a:t>
            </a:r>
            <a:r>
              <a:rPr lang="en-US" sz="2800" b="1" kern="10" smtClean="0">
                <a:ln w="3175">
                  <a:solidFill>
                    <a:srgbClr val="FF0000"/>
                  </a:solidFill>
                  <a:round/>
                  <a:headEnd/>
                  <a:tailEnd/>
                </a:ln>
                <a:solidFill>
                  <a:srgbClr val="FFFF00"/>
                </a:solidFill>
                <a:latin typeface="Times New Roman"/>
                <a:cs typeface="Times New Roman"/>
              </a:rPr>
              <a:t>14</a:t>
            </a:r>
            <a:endParaRPr lang="en-US" sz="2800" b="1" kern="10">
              <a:ln w="3175">
                <a:solidFill>
                  <a:srgbClr val="FF0000"/>
                </a:solidFill>
                <a:round/>
                <a:headEnd/>
                <a:tailEnd/>
              </a:ln>
              <a:solidFill>
                <a:srgbClr val="FFFF00"/>
              </a:solidFill>
              <a:latin typeface="Times New Roman"/>
              <a:cs typeface="Times New Roman"/>
            </a:endParaRPr>
          </a:p>
        </p:txBody>
      </p:sp>
    </p:spTree>
    <p:extLst>
      <p:ext uri="{BB962C8B-B14F-4D97-AF65-F5344CB8AC3E}">
        <p14:creationId xmlns:p14="http://schemas.microsoft.com/office/powerpoint/2010/main" val="1447880761"/>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mph" presetSubtype="6" repeatCount="indefinite" fill="hold" nodeType="withEffect">
                                  <p:stCondLst>
                                    <p:cond delay="1300"/>
                                  </p:stCondLst>
                                  <p:childTnLst>
                                    <p:animClr clrSpc="hsl" dir="cw">
                                      <p:cBhvr>
                                        <p:cTn id="6" dur="3000" fill="hold"/>
                                        <p:tgtEl>
                                          <p:spTgt spid="337937"/>
                                        </p:tgtEl>
                                        <p:attrNameLst>
                                          <p:attrName>stroke.color</p:attrName>
                                        </p:attrNameLst>
                                      </p:cBhvr>
                                      <p:to>
                                        <a:srgbClr val="F8F200"/>
                                      </p:to>
                                    </p:animClr>
                                    <p:set>
                                      <p:cBhvr>
                                        <p:cTn id="7" dur="3000" fill="hold"/>
                                        <p:tgtEl>
                                          <p:spTgt spid="337937"/>
                                        </p:tgtEl>
                                        <p:attrNameLst>
                                          <p:attrName>stroke.on</p:attrName>
                                        </p:attrNameLst>
                                      </p:cBhvr>
                                      <p:to>
                                        <p:strVal val="true"/>
                                      </p:to>
                                    </p:set>
                                  </p:childTnLst>
                                </p:cTn>
                              </p:par>
                              <p:par>
                                <p:cTn id="8" presetID="7" presetClass="emph" presetSubtype="6" repeatCount="indefinite" fill="hold" nodeType="withEffect">
                                  <p:stCondLst>
                                    <p:cond delay="1300"/>
                                  </p:stCondLst>
                                  <p:childTnLst>
                                    <p:animClr clrSpc="hsl" dir="cw">
                                      <p:cBhvr>
                                        <p:cTn id="9" dur="3000" fill="hold"/>
                                        <p:tgtEl>
                                          <p:spTgt spid="337923"/>
                                        </p:tgtEl>
                                        <p:attrNameLst>
                                          <p:attrName>stroke.color</p:attrName>
                                        </p:attrNameLst>
                                      </p:cBhvr>
                                      <p:to>
                                        <a:srgbClr val="F8F200"/>
                                      </p:to>
                                    </p:animClr>
                                    <p:set>
                                      <p:cBhvr>
                                        <p:cTn id="10" dur="3000" fill="hold"/>
                                        <p:tgtEl>
                                          <p:spTgt spid="337923"/>
                                        </p:tgtEl>
                                        <p:attrNameLst>
                                          <p:attrName>stroke.on</p:attrName>
                                        </p:attrNameLst>
                                      </p:cBhvr>
                                      <p:to>
                                        <p:strVal val="true"/>
                                      </p:to>
                                    </p:set>
                                  </p:childTnLst>
                                </p:cTn>
                              </p:par>
                              <p:par>
                                <p:cTn id="11" presetID="21" presetClass="emph" presetSubtype="0" repeatCount="2000" fill="hold" grpId="0" nodeType="withEffect" nodePh="1">
                                  <p:stCondLst>
                                    <p:cond delay="1300"/>
                                  </p:stCondLst>
                                  <p:endCondLst>
                                    <p:cond evt="begin" delay="0">
                                      <p:tn val="11"/>
                                    </p:cond>
                                  </p:endCondLst>
                                  <p:childTnLst>
                                    <p:animClr clrSpc="hsl" dir="cw">
                                      <p:cBhvr override="childStyle">
                                        <p:cTn id="12" dur="500" fill="hold"/>
                                        <p:tgtEl>
                                          <p:spTgt spid="19"/>
                                        </p:tgtEl>
                                        <p:attrNameLst>
                                          <p:attrName>style.color</p:attrName>
                                        </p:attrNameLst>
                                      </p:cBhvr>
                                      <p:by>
                                        <p:hsl h="7200000" s="0" l="0"/>
                                      </p:by>
                                    </p:animClr>
                                    <p:animClr clrSpc="hsl" dir="cw">
                                      <p:cBhvr>
                                        <p:cTn id="13" dur="500" fill="hold"/>
                                        <p:tgtEl>
                                          <p:spTgt spid="19"/>
                                        </p:tgtEl>
                                        <p:attrNameLst>
                                          <p:attrName>fillcolor</p:attrName>
                                        </p:attrNameLst>
                                      </p:cBhvr>
                                      <p:by>
                                        <p:hsl h="7200000" s="0" l="0"/>
                                      </p:by>
                                    </p:animClr>
                                    <p:animClr clrSpc="hsl" dir="cw">
                                      <p:cBhvr>
                                        <p:cTn id="14" dur="500" fill="hold"/>
                                        <p:tgtEl>
                                          <p:spTgt spid="19"/>
                                        </p:tgtEl>
                                        <p:attrNameLst>
                                          <p:attrName>stroke.color</p:attrName>
                                        </p:attrNameLst>
                                      </p:cBhvr>
                                      <p:by>
                                        <p:hsl h="7200000" s="0" l="0"/>
                                      </p:by>
                                    </p:animClr>
                                    <p:set>
                                      <p:cBhvr>
                                        <p:cTn id="15" dur="500" fill="hold"/>
                                        <p:tgtEl>
                                          <p:spTgt spid="19"/>
                                        </p:tgtEl>
                                        <p:attrNameLst>
                                          <p:attrName>fill.type</p:attrName>
                                        </p:attrNameLst>
                                      </p:cBhvr>
                                      <p:to>
                                        <p:strVal val="solid"/>
                                      </p:to>
                                    </p:set>
                                  </p:childTnLst>
                                </p:cTn>
                              </p:par>
                              <p:par>
                                <p:cTn id="16" presetID="16" presetClass="entr" presetSubtype="21"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arn(inVertical)">
                                      <p:cBhvr>
                                        <p:cTn id="18" dur="500"/>
                                        <p:tgtEl>
                                          <p:spTgt spid="25"/>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arn(inVertical)">
                                      <p:cBhvr>
                                        <p:cTn id="2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5"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SG" altLang="en-US"/>
              <a:t>Microsoft PowerPoint</a:t>
            </a:r>
          </a:p>
        </p:txBody>
      </p:sp>
      <p:sp>
        <p:nvSpPr>
          <p:cNvPr id="6" name="Slide Number Placeholder 5"/>
          <p:cNvSpPr>
            <a:spLocks noGrp="1"/>
          </p:cNvSpPr>
          <p:nvPr>
            <p:ph type="sldNum" sz="quarter" idx="12"/>
          </p:nvPr>
        </p:nvSpPr>
        <p:spPr/>
        <p:txBody>
          <a:bodyPr/>
          <a:lstStyle/>
          <a:p>
            <a:fld id="{7D317954-E41D-4C3C-80D7-639C0313FA80}" type="slidenum">
              <a:rPr lang="en-SG" altLang="en-US"/>
              <a:pPr/>
              <a:t>3</a:t>
            </a:fld>
            <a:endParaRPr lang="en-SG" altLang="en-US"/>
          </a:p>
        </p:txBody>
      </p:sp>
      <p:sp>
        <p:nvSpPr>
          <p:cNvPr id="29698" name="Rectangle 2"/>
          <p:cNvSpPr>
            <a:spLocks noGrp="1" noChangeArrowheads="1"/>
          </p:cNvSpPr>
          <p:nvPr>
            <p:ph type="title"/>
          </p:nvPr>
        </p:nvSpPr>
        <p:spPr>
          <a:xfrm>
            <a:off x="107504" y="260648"/>
            <a:ext cx="8662392" cy="648072"/>
          </a:xfrm>
        </p:spPr>
        <p:txBody>
          <a:bodyPr anchor="ctr">
            <a:normAutofit fontScale="90000"/>
          </a:bodyPr>
          <a:lstStyle/>
          <a:p>
            <a:pPr marL="0" indent="0" algn="ctr">
              <a:buNone/>
            </a:pPr>
            <a:r>
              <a:rPr lang="pt-BR" dirty="0" smtClean="0"/>
              <a:t>1. Biểu hiện bị xâm hại tình dục</a:t>
            </a:r>
            <a:endParaRPr lang="en-US" altLang="en-US" dirty="0"/>
          </a:p>
        </p:txBody>
      </p:sp>
      <p:sp>
        <p:nvSpPr>
          <p:cNvPr id="29699" name="Rectangle 3"/>
          <p:cNvSpPr>
            <a:spLocks noGrp="1" noChangeArrowheads="1"/>
          </p:cNvSpPr>
          <p:nvPr>
            <p:ph sz="quarter" idx="13"/>
          </p:nvPr>
        </p:nvSpPr>
        <p:spPr>
          <a:xfrm>
            <a:off x="323528" y="1196752"/>
            <a:ext cx="8496944" cy="5256584"/>
          </a:xfrm>
        </p:spPr>
        <p:txBody>
          <a:bodyPr/>
          <a:lstStyle/>
          <a:p>
            <a:pPr indent="342900" algn="just">
              <a:lnSpc>
                <a:spcPct val="110000"/>
              </a:lnSpc>
            </a:pPr>
            <a:r>
              <a:rPr lang="pt-BR" sz="3200" dirty="0" smtClean="0">
                <a:latin typeface="Times New Roman" pitchFamily="18" charset="0"/>
                <a:cs typeface="Times New Roman" pitchFamily="18" charset="0"/>
              </a:rPr>
              <a:t>Xâm </a:t>
            </a:r>
            <a:r>
              <a:rPr lang="pt-BR" sz="3200" dirty="0">
                <a:latin typeface="Times New Roman" pitchFamily="18" charset="0"/>
                <a:cs typeface="Times New Roman" pitchFamily="18" charset="0"/>
              </a:rPr>
              <a:t>hại tình dục có thể xảy ra với bất kỳ trẻ em nào, cả trẻ em trai và trẻ em gái, ở bất kỳ độ tuổi nào (trẻ đã lớn tuổi hay còn nhỏ tuổi), ở bất kỳ hoàn cảnh nào (trẻ khuyết tật, tâm thần hay lành lặn), gia đình có điều kiện kinh tế khá giả hay gia đình nghèo... Trẻ em là đối tượng yếu thế có nguy cơ bị xâm hại tình dục cao hơn. Thủ đoạn xâm hại tình dục khác nhau như lừa gạt, dụ dỗ, đe doạ, ép buộc...</a:t>
            </a:r>
            <a:endParaRPr lang="en-SG" sz="3200" dirty="0">
              <a:latin typeface="Times New Roman" pitchFamily="18" charset="0"/>
              <a:cs typeface="Times New Roman" pitchFamily="18" charset="0"/>
            </a:endParaRPr>
          </a:p>
          <a:p>
            <a:endParaRPr lang="en-US" altLang="en-US"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1000"/>
                                        <p:tgtEl>
                                          <p:spTgt spid="29699">
                                            <p:txEl>
                                              <p:pRg st="0" end="0"/>
                                            </p:txEl>
                                          </p:spTgt>
                                        </p:tgtEl>
                                      </p:cBhvr>
                                    </p:animEffect>
                                    <p:anim calcmode="lin" valueType="num">
                                      <p:cBhvr>
                                        <p:cTn id="8" dur="10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969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4</a:t>
            </a:fld>
            <a:endParaRPr lang="en-SG" altLang="en-US"/>
          </a:p>
        </p:txBody>
      </p:sp>
      <p:sp>
        <p:nvSpPr>
          <p:cNvPr id="6" name="Title 5"/>
          <p:cNvSpPr>
            <a:spLocks noGrp="1"/>
          </p:cNvSpPr>
          <p:nvPr>
            <p:ph type="title"/>
          </p:nvPr>
        </p:nvSpPr>
        <p:spPr>
          <a:xfrm>
            <a:off x="179512" y="44624"/>
            <a:ext cx="9073008" cy="818728"/>
          </a:xfrm>
        </p:spPr>
        <p:txBody>
          <a:bodyPr anchor="ctr">
            <a:noAutofit/>
          </a:bodyPr>
          <a:lstStyle/>
          <a:p>
            <a:pPr marL="0" indent="0" algn="l">
              <a:buNone/>
            </a:pPr>
            <a:r>
              <a:rPr lang="vi-VN" sz="3600" dirty="0" smtClean="0"/>
              <a:t>2. Đối tượng xâm hại tình </a:t>
            </a:r>
            <a:r>
              <a:rPr lang="vi-VN" sz="3600" smtClean="0"/>
              <a:t>dục trẻ </a:t>
            </a:r>
            <a:r>
              <a:rPr lang="vi-VN" sz="3600" dirty="0" smtClean="0"/>
              <a:t>em</a:t>
            </a:r>
            <a:endParaRPr lang="en-SG" sz="3600" dirty="0"/>
          </a:p>
        </p:txBody>
      </p:sp>
      <p:graphicFrame>
        <p:nvGraphicFramePr>
          <p:cNvPr id="8" name="Content Placeholder 7"/>
          <p:cNvGraphicFramePr>
            <a:graphicFrameLocks noGrp="1"/>
          </p:cNvGraphicFramePr>
          <p:nvPr>
            <p:ph sz="quarter" idx="13"/>
            <p:extLst>
              <p:ext uri="{D42A27DB-BD31-4B8C-83A1-F6EECF244321}">
                <p14:modId xmlns:p14="http://schemas.microsoft.com/office/powerpoint/2010/main" val="2522491834"/>
              </p:ext>
            </p:extLst>
          </p:nvPr>
        </p:nvGraphicFramePr>
        <p:xfrm>
          <a:off x="179512" y="918592"/>
          <a:ext cx="8784976" cy="5678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9186405"/>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5</a:t>
            </a:fld>
            <a:endParaRPr lang="en-SG" altLang="en-US"/>
          </a:p>
        </p:txBody>
      </p:sp>
      <p:sp>
        <p:nvSpPr>
          <p:cNvPr id="2" name="Title 1"/>
          <p:cNvSpPr>
            <a:spLocks noGrp="1"/>
          </p:cNvSpPr>
          <p:nvPr>
            <p:ph type="title"/>
          </p:nvPr>
        </p:nvSpPr>
        <p:spPr>
          <a:xfrm>
            <a:off x="0" y="260648"/>
            <a:ext cx="9144000" cy="720080"/>
          </a:xfrm>
        </p:spPr>
        <p:txBody>
          <a:bodyPr>
            <a:noAutofit/>
          </a:bodyPr>
          <a:lstStyle/>
          <a:p>
            <a:pPr marL="0" indent="0" algn="l">
              <a:buNone/>
            </a:pPr>
            <a:r>
              <a:rPr lang="en-SG" sz="3600" dirty="0" smtClean="0"/>
              <a:t>3. </a:t>
            </a:r>
            <a:r>
              <a:rPr lang="en-SG" sz="3600" dirty="0" err="1" smtClean="0"/>
              <a:t>Các</a:t>
            </a:r>
            <a:r>
              <a:rPr lang="en-SG" sz="3600" dirty="0" smtClean="0"/>
              <a:t> </a:t>
            </a:r>
            <a:r>
              <a:rPr lang="en-SG" sz="3600" dirty="0" err="1" smtClean="0"/>
              <a:t>hình</a:t>
            </a:r>
            <a:r>
              <a:rPr lang="en-SG" sz="3600" dirty="0" smtClean="0"/>
              <a:t> </a:t>
            </a:r>
            <a:r>
              <a:rPr lang="en-SG" sz="3600" dirty="0" err="1" smtClean="0"/>
              <a:t>thức</a:t>
            </a:r>
            <a:r>
              <a:rPr lang="en-SG" sz="3600" dirty="0" smtClean="0"/>
              <a:t> </a:t>
            </a:r>
            <a:r>
              <a:rPr lang="en-SG" sz="3600" dirty="0" err="1" smtClean="0"/>
              <a:t>xâm</a:t>
            </a:r>
            <a:r>
              <a:rPr lang="en-SG" sz="3600" dirty="0" smtClean="0"/>
              <a:t> </a:t>
            </a:r>
            <a:r>
              <a:rPr lang="en-SG" sz="3600" dirty="0" err="1" smtClean="0"/>
              <a:t>hại</a:t>
            </a:r>
            <a:r>
              <a:rPr lang="en-SG" sz="3600" dirty="0" smtClean="0"/>
              <a:t> </a:t>
            </a:r>
            <a:r>
              <a:rPr lang="en-SG" sz="3600" dirty="0" err="1" smtClean="0"/>
              <a:t>tình</a:t>
            </a:r>
            <a:r>
              <a:rPr lang="en-SG" sz="3600" dirty="0" smtClean="0"/>
              <a:t> </a:t>
            </a:r>
            <a:r>
              <a:rPr lang="en-SG" sz="3600" dirty="0" err="1" smtClean="0"/>
              <a:t>dục</a:t>
            </a:r>
            <a:r>
              <a:rPr lang="en-SG" sz="3600" dirty="0" smtClean="0"/>
              <a:t> </a:t>
            </a:r>
            <a:r>
              <a:rPr lang="en-SG" sz="3600" dirty="0" err="1" smtClean="0"/>
              <a:t>trẻ</a:t>
            </a:r>
            <a:r>
              <a:rPr lang="en-SG" sz="3600" dirty="0" smtClean="0"/>
              <a:t> </a:t>
            </a:r>
            <a:r>
              <a:rPr lang="en-SG" sz="3600" dirty="0" err="1" smtClean="0"/>
              <a:t>em</a:t>
            </a:r>
            <a:endParaRPr lang="en-SG" sz="3600" dirty="0"/>
          </a:p>
        </p:txBody>
      </p:sp>
      <p:sp>
        <p:nvSpPr>
          <p:cNvPr id="3" name="Content Placeholder 2"/>
          <p:cNvSpPr>
            <a:spLocks noGrp="1"/>
          </p:cNvSpPr>
          <p:nvPr>
            <p:ph sz="quarter" idx="13"/>
          </p:nvPr>
        </p:nvSpPr>
        <p:spPr>
          <a:xfrm>
            <a:off x="107504" y="1340768"/>
            <a:ext cx="8784976" cy="4896544"/>
          </a:xfrm>
        </p:spPr>
        <p:txBody>
          <a:bodyPr>
            <a:normAutofit/>
          </a:bodyPr>
          <a:lstStyle/>
          <a:p>
            <a:pPr marL="533400" indent="0" algn="just"/>
            <a:r>
              <a:rPr lang="pt-BR" sz="3400" smtClean="0">
                <a:latin typeface="Times New Roman" pitchFamily="18" charset="0"/>
                <a:cs typeface="Times New Roman" pitchFamily="18" charset="0"/>
              </a:rPr>
              <a:t> Xâm </a:t>
            </a:r>
            <a:r>
              <a:rPr lang="pt-BR" sz="3400" dirty="0" smtClean="0">
                <a:latin typeface="Times New Roman" pitchFamily="18" charset="0"/>
                <a:cs typeface="Times New Roman" pitchFamily="18" charset="0"/>
              </a:rPr>
              <a:t>hại trẻ bằng cách đụng chạm: </a:t>
            </a:r>
          </a:p>
          <a:p>
            <a:pPr lvl="1" indent="342900" algn="just"/>
            <a:r>
              <a:rPr lang="pt-BR" sz="3400" dirty="0" smtClean="0">
                <a:latin typeface="Times New Roman" pitchFamily="18" charset="0"/>
                <a:cs typeface="Times New Roman" pitchFamily="18" charset="0"/>
              </a:rPr>
              <a:t>Hôn hít hoặc ôm trẻ theo kiểu tình dục. Giao hợp hoặc làm tình qua đường hậu môn, đường miệng; sờ mó vào bộ phận sinh dục của trẻ (các bộ phận gợi dục) hoặc bắt trẻ sờ mó vào bộ phận sinh dục của người lớn hoặc của một đứa trẻ lớn hơn; ép trẻ thực hiện hành vi mại dâm (trả tiền sau khi giao </a:t>
            </a:r>
            <a:r>
              <a:rPr lang="pt-BR" sz="3400" smtClean="0">
                <a:latin typeface="Times New Roman" pitchFamily="18" charset="0"/>
                <a:cs typeface="Times New Roman" pitchFamily="18" charset="0"/>
              </a:rPr>
              <a:t>hợp).</a:t>
            </a:r>
            <a:endParaRPr lang="en-SG" sz="3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539923158"/>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6</a:t>
            </a:fld>
            <a:endParaRPr lang="en-SG" altLang="en-US"/>
          </a:p>
        </p:txBody>
      </p:sp>
      <p:sp>
        <p:nvSpPr>
          <p:cNvPr id="3" name="Content Placeholder 2"/>
          <p:cNvSpPr>
            <a:spLocks noGrp="1"/>
          </p:cNvSpPr>
          <p:nvPr>
            <p:ph sz="quarter" idx="13"/>
          </p:nvPr>
        </p:nvSpPr>
        <p:spPr>
          <a:xfrm>
            <a:off x="395536" y="1052736"/>
            <a:ext cx="8496944" cy="5472608"/>
          </a:xfrm>
        </p:spPr>
        <p:txBody>
          <a:bodyPr>
            <a:normAutofit lnSpcReduction="10000"/>
          </a:bodyPr>
          <a:lstStyle/>
          <a:p>
            <a:pPr indent="342900" algn="just"/>
            <a:r>
              <a:rPr lang="pt-BR" sz="3600" dirty="0" smtClean="0">
                <a:latin typeface="Times New Roman" pitchFamily="18" charset="0"/>
                <a:cs typeface="Times New Roman" pitchFamily="18" charset="0"/>
              </a:rPr>
              <a:t>Xâm hại trẻ bằng cách không đụng chạm: </a:t>
            </a:r>
          </a:p>
          <a:p>
            <a:pPr lvl="1" indent="342900" algn="just"/>
            <a:r>
              <a:rPr lang="pt-BR" sz="3600" dirty="0" smtClean="0">
                <a:latin typeface="Times New Roman" pitchFamily="18" charset="0"/>
                <a:cs typeface="Times New Roman" pitchFamily="18" charset="0"/>
              </a:rPr>
              <a:t>Dùng lời nói hoặc tranh ảnh khiêu dâm bắt trẻ phải nghe, phải xem với mục đích  gợi ý, làm cho trẻ hưng phấn tình dục hoặc làm cho trẻ quen với tình dục; </a:t>
            </a:r>
          </a:p>
          <a:p>
            <a:pPr indent="342900" algn="just"/>
            <a:r>
              <a:rPr lang="pt-BR" sz="3600" dirty="0" smtClean="0">
                <a:latin typeface="Times New Roman" pitchFamily="18" charset="0"/>
                <a:cs typeface="Times New Roman" pitchFamily="18" charset="0"/>
              </a:rPr>
              <a:t>Cho trẻ nghe hoặc nhìn những người khác quan hệ tình dục; bắt trẻ đứng ngồi theo tư thế gợi dục để chụp ảnh (khiêu dâm); cho trẻ xem sách báo khiêu dâm, truyện đồi trụy, phim sex...</a:t>
            </a:r>
            <a:endParaRPr lang="en-SG" sz="3600" dirty="0" smtClean="0">
              <a:latin typeface="Times New Roman" pitchFamily="18" charset="0"/>
              <a:cs typeface="Times New Roman" pitchFamily="18" charset="0"/>
            </a:endParaRPr>
          </a:p>
          <a:p>
            <a:pPr algn="just"/>
            <a:endParaRPr lang="en-SG" dirty="0"/>
          </a:p>
        </p:txBody>
      </p:sp>
      <p:sp>
        <p:nvSpPr>
          <p:cNvPr id="7" name="Title 1"/>
          <p:cNvSpPr>
            <a:spLocks noGrp="1"/>
          </p:cNvSpPr>
          <p:nvPr>
            <p:ph type="title"/>
          </p:nvPr>
        </p:nvSpPr>
        <p:spPr>
          <a:xfrm>
            <a:off x="0" y="260648"/>
            <a:ext cx="9144000" cy="720080"/>
          </a:xfrm>
        </p:spPr>
        <p:txBody>
          <a:bodyPr>
            <a:noAutofit/>
          </a:bodyPr>
          <a:lstStyle/>
          <a:p>
            <a:pPr marL="0" indent="0" algn="l">
              <a:buNone/>
            </a:pPr>
            <a:r>
              <a:rPr lang="en-SG" sz="3600" dirty="0" smtClean="0"/>
              <a:t>3. </a:t>
            </a:r>
            <a:r>
              <a:rPr lang="en-SG" sz="3600" dirty="0" err="1" smtClean="0"/>
              <a:t>Các</a:t>
            </a:r>
            <a:r>
              <a:rPr lang="en-SG" sz="3600" dirty="0" smtClean="0"/>
              <a:t> </a:t>
            </a:r>
            <a:r>
              <a:rPr lang="en-SG" sz="3600" dirty="0" err="1" smtClean="0"/>
              <a:t>hình</a:t>
            </a:r>
            <a:r>
              <a:rPr lang="en-SG" sz="3600" dirty="0" smtClean="0"/>
              <a:t> </a:t>
            </a:r>
            <a:r>
              <a:rPr lang="en-SG" sz="3600" dirty="0" err="1" smtClean="0"/>
              <a:t>thức</a:t>
            </a:r>
            <a:r>
              <a:rPr lang="en-SG" sz="3600" dirty="0" smtClean="0"/>
              <a:t> </a:t>
            </a:r>
            <a:r>
              <a:rPr lang="en-SG" sz="3600" dirty="0" err="1" smtClean="0"/>
              <a:t>xâm</a:t>
            </a:r>
            <a:r>
              <a:rPr lang="en-SG" sz="3600" dirty="0" smtClean="0"/>
              <a:t> </a:t>
            </a:r>
            <a:r>
              <a:rPr lang="en-SG" sz="3600" dirty="0" err="1" smtClean="0"/>
              <a:t>hại</a:t>
            </a:r>
            <a:r>
              <a:rPr lang="en-SG" sz="3600" dirty="0" smtClean="0"/>
              <a:t> </a:t>
            </a:r>
            <a:r>
              <a:rPr lang="en-SG" sz="3600" dirty="0" err="1" smtClean="0"/>
              <a:t>tình</a:t>
            </a:r>
            <a:r>
              <a:rPr lang="en-SG" sz="3600" dirty="0" smtClean="0"/>
              <a:t> </a:t>
            </a:r>
            <a:r>
              <a:rPr lang="en-SG" sz="3600" dirty="0" err="1" smtClean="0"/>
              <a:t>dục</a:t>
            </a:r>
            <a:r>
              <a:rPr lang="en-SG" sz="3600" dirty="0" smtClean="0"/>
              <a:t> </a:t>
            </a:r>
            <a:r>
              <a:rPr lang="en-SG" sz="3600" dirty="0" err="1" smtClean="0"/>
              <a:t>trẻ</a:t>
            </a:r>
            <a:r>
              <a:rPr lang="en-SG" sz="3600" dirty="0" smtClean="0"/>
              <a:t> </a:t>
            </a:r>
            <a:r>
              <a:rPr lang="en-SG" sz="3600" dirty="0" err="1" smtClean="0"/>
              <a:t>em</a:t>
            </a:r>
            <a:endParaRPr lang="en-SG" sz="3600" dirty="0"/>
          </a:p>
        </p:txBody>
      </p:sp>
    </p:spTree>
    <p:extLst>
      <p:ext uri="{BB962C8B-B14F-4D97-AF65-F5344CB8AC3E}">
        <p14:creationId xmlns:p14="http://schemas.microsoft.com/office/powerpoint/2010/main" val="1166082644"/>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7</a:t>
            </a:fld>
            <a:endParaRPr lang="en-SG" altLang="en-US"/>
          </a:p>
        </p:txBody>
      </p:sp>
      <p:sp>
        <p:nvSpPr>
          <p:cNvPr id="2" name="Title 1"/>
          <p:cNvSpPr>
            <a:spLocks noGrp="1"/>
          </p:cNvSpPr>
          <p:nvPr>
            <p:ph type="title"/>
          </p:nvPr>
        </p:nvSpPr>
        <p:spPr>
          <a:xfrm>
            <a:off x="179512" y="332656"/>
            <a:ext cx="7200800" cy="648072"/>
          </a:xfrm>
        </p:spPr>
        <p:txBody>
          <a:bodyPr>
            <a:normAutofit/>
          </a:bodyPr>
          <a:lstStyle/>
          <a:p>
            <a:pPr marL="0" indent="0" algn="l">
              <a:buNone/>
            </a:pPr>
            <a:r>
              <a:rPr lang="en-SG" sz="3600" dirty="0" smtClean="0"/>
              <a:t>4. </a:t>
            </a:r>
            <a:r>
              <a:rPr lang="en-SG" sz="3600" dirty="0" err="1" smtClean="0"/>
              <a:t>Hậu</a:t>
            </a:r>
            <a:r>
              <a:rPr lang="en-SG" sz="3600" dirty="0" smtClean="0"/>
              <a:t> </a:t>
            </a:r>
            <a:r>
              <a:rPr lang="en-SG" sz="3600" dirty="0" err="1" smtClean="0"/>
              <a:t>quả</a:t>
            </a:r>
            <a:r>
              <a:rPr lang="en-SG" sz="3600" dirty="0" smtClean="0"/>
              <a:t> </a:t>
            </a:r>
            <a:r>
              <a:rPr lang="en-SG" sz="3600" dirty="0" err="1" smtClean="0"/>
              <a:t>của</a:t>
            </a:r>
            <a:r>
              <a:rPr lang="en-SG" sz="3600" dirty="0" smtClean="0"/>
              <a:t> </a:t>
            </a:r>
            <a:r>
              <a:rPr lang="en-SG" sz="3600" dirty="0" err="1" smtClean="0"/>
              <a:t>xâm</a:t>
            </a:r>
            <a:r>
              <a:rPr lang="en-SG" sz="3600" dirty="0" smtClean="0"/>
              <a:t> </a:t>
            </a:r>
            <a:r>
              <a:rPr lang="en-SG" sz="3600" dirty="0" err="1" smtClean="0"/>
              <a:t>hại</a:t>
            </a:r>
            <a:r>
              <a:rPr lang="en-SG" sz="3600" dirty="0" smtClean="0"/>
              <a:t> </a:t>
            </a:r>
            <a:r>
              <a:rPr lang="en-SG" sz="3600" dirty="0" err="1" smtClean="0"/>
              <a:t>tình</a:t>
            </a:r>
            <a:r>
              <a:rPr lang="en-SG" sz="3600" dirty="0" smtClean="0"/>
              <a:t> </a:t>
            </a:r>
            <a:r>
              <a:rPr lang="en-SG" sz="3600" dirty="0" err="1" smtClean="0"/>
              <a:t>dục</a:t>
            </a:r>
            <a:r>
              <a:rPr lang="en-SG" sz="3600" dirty="0" smtClean="0"/>
              <a:t> </a:t>
            </a:r>
            <a:endParaRPr lang="en-SG" sz="3600" dirty="0"/>
          </a:p>
        </p:txBody>
      </p:sp>
      <p:sp>
        <p:nvSpPr>
          <p:cNvPr id="3" name="Content Placeholder 2"/>
          <p:cNvSpPr>
            <a:spLocks noGrp="1"/>
          </p:cNvSpPr>
          <p:nvPr>
            <p:ph sz="quarter" idx="13"/>
          </p:nvPr>
        </p:nvSpPr>
        <p:spPr>
          <a:xfrm>
            <a:off x="323528" y="1124744"/>
            <a:ext cx="8496944" cy="5328592"/>
          </a:xfrm>
        </p:spPr>
        <p:txBody>
          <a:bodyPr>
            <a:normAutofit lnSpcReduction="10000"/>
          </a:bodyPr>
          <a:lstStyle/>
          <a:p>
            <a:pPr marL="0" indent="0" algn="just">
              <a:lnSpc>
                <a:spcPct val="150000"/>
              </a:lnSpc>
              <a:buNone/>
            </a:pPr>
            <a:r>
              <a:rPr lang="pt-BR" sz="3200" dirty="0">
                <a:latin typeface="Times New Roman" pitchFamily="18" charset="0"/>
                <a:cs typeface="Times New Roman" pitchFamily="18" charset="0"/>
              </a:rPr>
              <a:t>4.1. Hậu quả về thể chất </a:t>
            </a:r>
            <a:endParaRPr lang="en-SG" sz="3200" dirty="0">
              <a:latin typeface="Times New Roman" pitchFamily="18" charset="0"/>
              <a:cs typeface="Times New Roman" pitchFamily="18" charset="0"/>
            </a:endParaRPr>
          </a:p>
          <a:p>
            <a:pPr lvl="1" algn="just">
              <a:lnSpc>
                <a:spcPct val="150000"/>
              </a:lnSpc>
            </a:pPr>
            <a:r>
              <a:rPr lang="pt-BR" sz="3200" smtClean="0">
                <a:latin typeface="Times New Roman" pitchFamily="18" charset="0"/>
                <a:cs typeface="Times New Roman" pitchFamily="18" charset="0"/>
              </a:rPr>
              <a:t> Tổn </a:t>
            </a:r>
            <a:r>
              <a:rPr lang="pt-BR" sz="3200" dirty="0">
                <a:latin typeface="Times New Roman" pitchFamily="18" charset="0"/>
                <a:cs typeface="Times New Roman" pitchFamily="18" charset="0"/>
              </a:rPr>
              <a:t>th­ương bộ phận sinh dục, nhất là trẻ em còn nhỏ.</a:t>
            </a:r>
            <a:endParaRPr lang="en-SG" sz="3200" dirty="0">
              <a:latin typeface="Times New Roman" pitchFamily="18" charset="0"/>
              <a:cs typeface="Times New Roman" pitchFamily="18" charset="0"/>
            </a:endParaRPr>
          </a:p>
          <a:p>
            <a:pPr lvl="1" algn="just">
              <a:lnSpc>
                <a:spcPct val="150000"/>
              </a:lnSpc>
            </a:pPr>
            <a:r>
              <a:rPr lang="pt-BR" sz="3200" smtClean="0">
                <a:latin typeface="Times New Roman" pitchFamily="18" charset="0"/>
                <a:cs typeface="Times New Roman" pitchFamily="18" charset="0"/>
              </a:rPr>
              <a:t> Mắc </a:t>
            </a:r>
            <a:r>
              <a:rPr lang="pt-BR" sz="3200" dirty="0">
                <a:latin typeface="Times New Roman" pitchFamily="18" charset="0"/>
                <a:cs typeface="Times New Roman" pitchFamily="18" charset="0"/>
              </a:rPr>
              <a:t>các bệnh lây truyền qua đ­ường tình dục, HIV/AIDS, có thai ngoài ý muốn.</a:t>
            </a:r>
            <a:endParaRPr lang="en-SG" sz="3200" dirty="0">
              <a:latin typeface="Times New Roman" pitchFamily="18" charset="0"/>
              <a:cs typeface="Times New Roman" pitchFamily="18" charset="0"/>
            </a:endParaRPr>
          </a:p>
          <a:p>
            <a:pPr lvl="1" algn="just">
              <a:lnSpc>
                <a:spcPct val="150000"/>
              </a:lnSpc>
            </a:pPr>
            <a:r>
              <a:rPr lang="pt-BR" sz="3200" smtClean="0">
                <a:latin typeface="Times New Roman" pitchFamily="18" charset="0"/>
                <a:cs typeface="Times New Roman" pitchFamily="18" charset="0"/>
              </a:rPr>
              <a:t> Các </a:t>
            </a:r>
            <a:r>
              <a:rPr lang="pt-BR" sz="3200" dirty="0">
                <a:latin typeface="Times New Roman" pitchFamily="18" charset="0"/>
                <a:cs typeface="Times New Roman" pitchFamily="18" charset="0"/>
              </a:rPr>
              <a:t>em gái có thể mất khả năng làm mẹ sau này và thậm chí có thể dẫn đến cái chết.</a:t>
            </a:r>
            <a:endParaRPr lang="en-SG" sz="3200" dirty="0">
              <a:latin typeface="Times New Roman" pitchFamily="18" charset="0"/>
              <a:cs typeface="Times New Roman" pitchFamily="18" charset="0"/>
            </a:endParaRPr>
          </a:p>
          <a:p>
            <a:pPr lvl="1" algn="just"/>
            <a:endParaRPr lang="en-SG" dirty="0"/>
          </a:p>
        </p:txBody>
      </p:sp>
    </p:spTree>
    <p:extLst>
      <p:ext uri="{BB962C8B-B14F-4D97-AF65-F5344CB8AC3E}">
        <p14:creationId xmlns:p14="http://schemas.microsoft.com/office/powerpoint/2010/main" val="3568192964"/>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8</a:t>
            </a:fld>
            <a:endParaRPr lang="en-SG" altLang="en-US"/>
          </a:p>
        </p:txBody>
      </p:sp>
      <p:sp>
        <p:nvSpPr>
          <p:cNvPr id="3" name="Content Placeholder 2"/>
          <p:cNvSpPr>
            <a:spLocks noGrp="1"/>
          </p:cNvSpPr>
          <p:nvPr>
            <p:ph sz="quarter" idx="13"/>
          </p:nvPr>
        </p:nvSpPr>
        <p:spPr>
          <a:xfrm>
            <a:off x="179512" y="1196752"/>
            <a:ext cx="8856984" cy="4824536"/>
          </a:xfrm>
        </p:spPr>
        <p:txBody>
          <a:bodyPr>
            <a:noAutofit/>
          </a:bodyPr>
          <a:lstStyle/>
          <a:p>
            <a:pPr marL="0" indent="0" algn="just">
              <a:buNone/>
            </a:pPr>
            <a:r>
              <a:rPr lang="pt-BR" sz="3000" b="1" dirty="0">
                <a:latin typeface="Times New Roman" pitchFamily="18" charset="0"/>
                <a:cs typeface="Times New Roman" pitchFamily="18" charset="0"/>
              </a:rPr>
              <a:t>4.2. Hậu quả về tâm lí, xã hội</a:t>
            </a:r>
            <a:endParaRPr lang="en-SG" sz="3000" b="1" dirty="0">
              <a:latin typeface="Times New Roman" pitchFamily="18" charset="0"/>
              <a:cs typeface="Times New Roman" pitchFamily="18" charset="0"/>
            </a:endParaRPr>
          </a:p>
          <a:p>
            <a:pPr lvl="1" algn="just"/>
            <a:r>
              <a:rPr lang="pt-BR" sz="3000" dirty="0" smtClean="0">
                <a:latin typeface="Times New Roman" pitchFamily="18" charset="0"/>
                <a:cs typeface="Times New Roman" pitchFamily="18" charset="0"/>
              </a:rPr>
              <a:t> </a:t>
            </a:r>
            <a:r>
              <a:rPr lang="pt-BR" sz="3000" dirty="0">
                <a:latin typeface="Times New Roman" pitchFamily="18" charset="0"/>
                <a:cs typeface="Times New Roman" pitchFamily="18" charset="0"/>
              </a:rPr>
              <a:t>Suy sụp tinh thần, hoảng loạn, nhút nhát, học kém.</a:t>
            </a:r>
            <a:endParaRPr lang="en-SG" sz="3000" dirty="0">
              <a:latin typeface="Times New Roman" pitchFamily="18" charset="0"/>
              <a:cs typeface="Times New Roman" pitchFamily="18" charset="0"/>
            </a:endParaRPr>
          </a:p>
          <a:p>
            <a:pPr lvl="1" algn="just"/>
            <a:r>
              <a:rPr lang="pt-BR" sz="3000" smtClean="0">
                <a:latin typeface="Times New Roman" pitchFamily="18" charset="0"/>
                <a:cs typeface="Times New Roman" pitchFamily="18" charset="0"/>
              </a:rPr>
              <a:t> Cảm </a:t>
            </a:r>
            <a:r>
              <a:rPr lang="pt-BR" sz="3000" dirty="0">
                <a:latin typeface="Times New Roman" pitchFamily="18" charset="0"/>
                <a:cs typeface="Times New Roman" pitchFamily="18" charset="0"/>
              </a:rPr>
              <a:t>giác bị mọi ng­ười khinh rẻ, bị cô lập, không có lối thoát, thậm chí có xu hư­ớng muốn tự tử hay huỷ hoại đời mình,...</a:t>
            </a:r>
            <a:endParaRPr lang="en-SG" sz="3000" dirty="0">
              <a:latin typeface="Times New Roman" pitchFamily="18" charset="0"/>
              <a:cs typeface="Times New Roman" pitchFamily="18" charset="0"/>
            </a:endParaRPr>
          </a:p>
          <a:p>
            <a:pPr lvl="1" algn="just"/>
            <a:r>
              <a:rPr lang="pt-BR" sz="3000" smtClean="0">
                <a:latin typeface="Times New Roman" pitchFamily="18" charset="0"/>
                <a:cs typeface="Times New Roman" pitchFamily="18" charset="0"/>
              </a:rPr>
              <a:t> Suy </a:t>
            </a:r>
            <a:r>
              <a:rPr lang="pt-BR" sz="3000" dirty="0">
                <a:latin typeface="Times New Roman" pitchFamily="18" charset="0"/>
                <a:cs typeface="Times New Roman" pitchFamily="18" charset="0"/>
              </a:rPr>
              <a:t>sụp về tình cảm, có thể trở nên thô bạo, tự hạ thấp mình, trong quan hệ với ng­ười xung </a:t>
            </a:r>
            <a:r>
              <a:rPr lang="pt-BR" sz="3000">
                <a:latin typeface="Times New Roman" pitchFamily="18" charset="0"/>
                <a:cs typeface="Times New Roman" pitchFamily="18" charset="0"/>
              </a:rPr>
              <a:t>quanh </a:t>
            </a:r>
            <a:r>
              <a:rPr lang="pt-BR" sz="3000" smtClean="0">
                <a:latin typeface="Times New Roman" pitchFamily="18" charset="0"/>
                <a:cs typeface="Times New Roman" pitchFamily="18" charset="0"/>
              </a:rPr>
              <a:t>thường </a:t>
            </a:r>
            <a:r>
              <a:rPr lang="pt-BR" sz="3000" dirty="0">
                <a:latin typeface="Times New Roman" pitchFamily="18" charset="0"/>
                <a:cs typeface="Times New Roman" pitchFamily="18" charset="0"/>
              </a:rPr>
              <a:t>có cảm giác bị xua đuổi, sợ hãi và </a:t>
            </a:r>
            <a:r>
              <a:rPr lang="pt-BR" sz="3000">
                <a:latin typeface="Times New Roman" pitchFamily="18" charset="0"/>
                <a:cs typeface="Times New Roman" pitchFamily="18" charset="0"/>
              </a:rPr>
              <a:t>lúng </a:t>
            </a:r>
            <a:r>
              <a:rPr lang="pt-BR" sz="3000" smtClean="0">
                <a:latin typeface="Times New Roman" pitchFamily="18" charset="0"/>
                <a:cs typeface="Times New Roman" pitchFamily="18" charset="0"/>
              </a:rPr>
              <a:t>túng...</a:t>
            </a:r>
            <a:endParaRPr lang="en-SG" sz="3000" dirty="0">
              <a:latin typeface="Times New Roman" pitchFamily="18" charset="0"/>
              <a:cs typeface="Times New Roman" pitchFamily="18" charset="0"/>
            </a:endParaRPr>
          </a:p>
        </p:txBody>
      </p:sp>
      <p:sp>
        <p:nvSpPr>
          <p:cNvPr id="6" name="Title 1"/>
          <p:cNvSpPr txBox="1">
            <a:spLocks/>
          </p:cNvSpPr>
          <p:nvPr/>
        </p:nvSpPr>
        <p:spPr>
          <a:xfrm>
            <a:off x="179512" y="476672"/>
            <a:ext cx="7200800" cy="648072"/>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SG" sz="3600" smtClean="0"/>
              <a:t>4. Hậu quả của xâm hại tình dục </a:t>
            </a:r>
            <a:endParaRPr lang="en-SG" sz="3600" dirty="0"/>
          </a:p>
        </p:txBody>
      </p:sp>
    </p:spTree>
    <p:extLst>
      <p:ext uri="{BB962C8B-B14F-4D97-AF65-F5344CB8AC3E}">
        <p14:creationId xmlns:p14="http://schemas.microsoft.com/office/powerpoint/2010/main" val="729058942"/>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D8E1858D-96C6-486B-A69B-03EECC4CFC24}" type="slidenum">
              <a:rPr lang="en-SG" altLang="en-US" smtClean="0"/>
              <a:pPr/>
              <a:t>9</a:t>
            </a:fld>
            <a:endParaRPr lang="en-SG" altLang="en-US"/>
          </a:p>
        </p:txBody>
      </p:sp>
      <p:sp>
        <p:nvSpPr>
          <p:cNvPr id="2" name="Title 1"/>
          <p:cNvSpPr>
            <a:spLocks noGrp="1"/>
          </p:cNvSpPr>
          <p:nvPr>
            <p:ph type="title"/>
          </p:nvPr>
        </p:nvSpPr>
        <p:spPr>
          <a:xfrm>
            <a:off x="206624" y="332656"/>
            <a:ext cx="8928992" cy="576064"/>
          </a:xfrm>
        </p:spPr>
        <p:txBody>
          <a:bodyPr>
            <a:normAutofit fontScale="90000"/>
          </a:bodyPr>
          <a:lstStyle/>
          <a:p>
            <a:pPr marL="0" indent="0" algn="l">
              <a:buNone/>
            </a:pPr>
            <a:r>
              <a:rPr lang="en-SG" sz="3200" dirty="0" smtClean="0"/>
              <a:t>5. </a:t>
            </a:r>
            <a:r>
              <a:rPr lang="en-SG" sz="3200" dirty="0" err="1" smtClean="0"/>
              <a:t>Dấu</a:t>
            </a:r>
            <a:r>
              <a:rPr lang="en-SG" sz="3200" dirty="0" smtClean="0"/>
              <a:t> </a:t>
            </a:r>
            <a:r>
              <a:rPr lang="en-SG" sz="3200" dirty="0" err="1" smtClean="0"/>
              <a:t>hiệu</a:t>
            </a:r>
            <a:r>
              <a:rPr lang="en-SG" sz="3200" dirty="0" smtClean="0"/>
              <a:t> </a:t>
            </a:r>
            <a:r>
              <a:rPr lang="en-SG" sz="3200" dirty="0" err="1" smtClean="0"/>
              <a:t>phát</a:t>
            </a:r>
            <a:r>
              <a:rPr lang="en-SG" sz="3200" dirty="0" smtClean="0"/>
              <a:t> </a:t>
            </a:r>
            <a:r>
              <a:rPr lang="en-SG" sz="3200" dirty="0" err="1" smtClean="0"/>
              <a:t>hiện</a:t>
            </a:r>
            <a:r>
              <a:rPr lang="en-SG" sz="3200" dirty="0" smtClean="0"/>
              <a:t> </a:t>
            </a:r>
            <a:r>
              <a:rPr lang="en-SG" sz="3200" dirty="0" err="1" smtClean="0"/>
              <a:t>trẻ</a:t>
            </a:r>
            <a:r>
              <a:rPr lang="en-SG" sz="3200" dirty="0" smtClean="0"/>
              <a:t> </a:t>
            </a:r>
            <a:r>
              <a:rPr lang="en-SG" sz="3200" dirty="0" err="1" smtClean="0"/>
              <a:t>bị</a:t>
            </a:r>
            <a:r>
              <a:rPr lang="en-SG" sz="3200" dirty="0" smtClean="0"/>
              <a:t> </a:t>
            </a:r>
            <a:r>
              <a:rPr lang="en-SG" sz="3200" dirty="0" err="1" smtClean="0"/>
              <a:t>xâm</a:t>
            </a:r>
            <a:r>
              <a:rPr lang="en-SG" sz="3200" dirty="0" smtClean="0"/>
              <a:t> </a:t>
            </a:r>
            <a:r>
              <a:rPr lang="en-SG" sz="3200" dirty="0" err="1" smtClean="0"/>
              <a:t>hại</a:t>
            </a:r>
            <a:r>
              <a:rPr lang="en-SG" sz="3200" dirty="0" smtClean="0"/>
              <a:t> </a:t>
            </a:r>
            <a:r>
              <a:rPr lang="en-SG" sz="3200" dirty="0" err="1" smtClean="0"/>
              <a:t>tình</a:t>
            </a:r>
            <a:r>
              <a:rPr lang="en-SG" sz="3200" dirty="0" smtClean="0"/>
              <a:t> </a:t>
            </a:r>
            <a:r>
              <a:rPr lang="en-SG" sz="3200" dirty="0" err="1" smtClean="0"/>
              <a:t>dục</a:t>
            </a:r>
            <a:endParaRPr lang="en-SG" sz="3200" dirty="0"/>
          </a:p>
        </p:txBody>
      </p:sp>
      <p:sp>
        <p:nvSpPr>
          <p:cNvPr id="3" name="Content Placeholder 2"/>
          <p:cNvSpPr>
            <a:spLocks noGrp="1"/>
          </p:cNvSpPr>
          <p:nvPr>
            <p:ph sz="quarter" idx="13"/>
          </p:nvPr>
        </p:nvSpPr>
        <p:spPr>
          <a:xfrm>
            <a:off x="107504" y="836712"/>
            <a:ext cx="8856984" cy="6021288"/>
          </a:xfrm>
        </p:spPr>
        <p:txBody>
          <a:bodyPr numCol="2">
            <a:noAutofit/>
          </a:bodyPr>
          <a:lstStyle/>
          <a:p>
            <a:pPr marL="0" indent="0" algn="just">
              <a:lnSpc>
                <a:spcPct val="110000"/>
              </a:lnSpc>
              <a:buNone/>
            </a:pPr>
            <a:r>
              <a:rPr lang="pt-BR" sz="2400" b="1" dirty="0">
                <a:solidFill>
                  <a:schemeClr val="accent3">
                    <a:lumMod val="50000"/>
                  </a:schemeClr>
                </a:solidFill>
                <a:latin typeface="Times New Roman" pitchFamily="18" charset="0"/>
                <a:cs typeface="Times New Roman" pitchFamily="18" charset="0"/>
              </a:rPr>
              <a:t>5.1. Phát hiện thông qua những thay đổi trên cơ thể</a:t>
            </a:r>
          </a:p>
          <a:p>
            <a:pPr marL="268288" lvl="1" indent="-90488" algn="just">
              <a:lnSpc>
                <a:spcPct val="110000"/>
              </a:lnSpc>
            </a:pPr>
            <a:r>
              <a:rPr lang="pt-BR" sz="2400">
                <a:latin typeface="Times New Roman" pitchFamily="18" charset="0"/>
                <a:cs typeface="Times New Roman" pitchFamily="18" charset="0"/>
              </a:rPr>
              <a:t> Có </a:t>
            </a:r>
            <a:r>
              <a:rPr lang="pt-BR" sz="2400" dirty="0">
                <a:latin typeface="Times New Roman" pitchFamily="18" charset="0"/>
                <a:cs typeface="Times New Roman" pitchFamily="18" charset="0"/>
              </a:rPr>
              <a:t>vết xây sát hoặc bầm tím ở cơ thể, vết ngón tay hằn ở tay chân hoặc má (thông thường bị tai nạn vết va, tím chỉ có ở một phía).</a:t>
            </a:r>
            <a:endParaRPr lang="en-SG" sz="2400" dirty="0">
              <a:latin typeface="Times New Roman" pitchFamily="18" charset="0"/>
              <a:cs typeface="Times New Roman" pitchFamily="18" charset="0"/>
            </a:endParaRPr>
          </a:p>
          <a:p>
            <a:pPr marL="268288" lvl="1" indent="-90488" algn="just">
              <a:lnSpc>
                <a:spcPct val="110000"/>
              </a:lnSpc>
            </a:pPr>
            <a:r>
              <a:rPr lang="pt-BR" sz="2400">
                <a:latin typeface="Times New Roman" pitchFamily="18" charset="0"/>
                <a:cs typeface="Times New Roman" pitchFamily="18" charset="0"/>
              </a:rPr>
              <a:t> Đi </a:t>
            </a:r>
            <a:r>
              <a:rPr lang="pt-BR" sz="2400" dirty="0">
                <a:latin typeface="Times New Roman" pitchFamily="18" charset="0"/>
                <a:cs typeface="Times New Roman" pitchFamily="18" charset="0"/>
              </a:rPr>
              <a:t>lại và ngồi khó khăn.</a:t>
            </a:r>
            <a:endParaRPr lang="en-SG" sz="2400" dirty="0">
              <a:latin typeface="Times New Roman" pitchFamily="18" charset="0"/>
              <a:cs typeface="Times New Roman" pitchFamily="18" charset="0"/>
            </a:endParaRPr>
          </a:p>
          <a:p>
            <a:pPr marL="268288" lvl="1" indent="-90488" algn="just">
              <a:lnSpc>
                <a:spcPct val="110000"/>
              </a:lnSpc>
            </a:pPr>
            <a:r>
              <a:rPr lang="pt-BR" sz="2400">
                <a:latin typeface="Times New Roman" pitchFamily="18" charset="0"/>
                <a:cs typeface="Times New Roman" pitchFamily="18" charset="0"/>
              </a:rPr>
              <a:t> Có </a:t>
            </a:r>
            <a:r>
              <a:rPr lang="pt-BR" sz="2400" dirty="0">
                <a:latin typeface="Times New Roman" pitchFamily="18" charset="0"/>
                <a:cs typeface="Times New Roman" pitchFamily="18" charset="0"/>
              </a:rPr>
              <a:t>vết máu hoặc chất nhầy, đau, sưng, ngứa ở bộ phận sinh dục.</a:t>
            </a:r>
            <a:endParaRPr lang="en-SG" sz="2400" dirty="0">
              <a:latin typeface="Times New Roman" pitchFamily="18" charset="0"/>
              <a:cs typeface="Times New Roman" pitchFamily="18" charset="0"/>
            </a:endParaRPr>
          </a:p>
          <a:p>
            <a:pPr marL="268288" lvl="1" indent="-90488" algn="just">
              <a:lnSpc>
                <a:spcPct val="110000"/>
              </a:lnSpc>
            </a:pPr>
            <a:r>
              <a:rPr lang="pt-BR" sz="2400">
                <a:latin typeface="Times New Roman" pitchFamily="18" charset="0"/>
                <a:cs typeface="Times New Roman" pitchFamily="18" charset="0"/>
              </a:rPr>
              <a:t> Sốt</a:t>
            </a:r>
            <a:r>
              <a:rPr lang="pt-BR" sz="2400" dirty="0">
                <a:latin typeface="Times New Roman" pitchFamily="18" charset="0"/>
                <a:cs typeface="Times New Roman" pitchFamily="18" charset="0"/>
              </a:rPr>
              <a:t>, mệt </a:t>
            </a:r>
            <a:r>
              <a:rPr lang="pt-BR" sz="2400">
                <a:latin typeface="Times New Roman" pitchFamily="18" charset="0"/>
                <a:cs typeface="Times New Roman" pitchFamily="18" charset="0"/>
              </a:rPr>
              <a:t>mỏi</a:t>
            </a:r>
            <a:r>
              <a:rPr lang="pt-BR" sz="2400" smtClean="0">
                <a:latin typeface="Times New Roman" pitchFamily="18" charset="0"/>
                <a:cs typeface="Times New Roman" pitchFamily="18" charset="0"/>
              </a:rPr>
              <a:t>.</a:t>
            </a:r>
          </a:p>
          <a:p>
            <a:pPr lvl="1" algn="just">
              <a:lnSpc>
                <a:spcPct val="110000"/>
              </a:lnSpc>
            </a:pPr>
            <a:endParaRPr lang="pt-BR" sz="2400">
              <a:latin typeface="Times New Roman" pitchFamily="18" charset="0"/>
              <a:cs typeface="Times New Roman" pitchFamily="18" charset="0"/>
            </a:endParaRPr>
          </a:p>
          <a:p>
            <a:pPr marL="266700" indent="0">
              <a:lnSpc>
                <a:spcPct val="120000"/>
              </a:lnSpc>
              <a:buNone/>
            </a:pPr>
            <a:r>
              <a:rPr lang="vi-VN" sz="2400" b="1">
                <a:solidFill>
                  <a:schemeClr val="accent3">
                    <a:lumMod val="50000"/>
                  </a:schemeClr>
                </a:solidFill>
                <a:latin typeface="Times New Roman" pitchFamily="18" charset="0"/>
                <a:cs typeface="Times New Roman" pitchFamily="18" charset="0"/>
              </a:rPr>
              <a:t>5.2. Thông qua biểu hiện tình cảm</a:t>
            </a:r>
          </a:p>
          <a:p>
            <a:pPr lvl="1">
              <a:lnSpc>
                <a:spcPct val="120000"/>
              </a:lnSpc>
            </a:pPr>
            <a:r>
              <a:rPr lang="en-US" sz="2400" smtClean="0">
                <a:latin typeface="Times New Roman" pitchFamily="18" charset="0"/>
                <a:cs typeface="Times New Roman" pitchFamily="18" charset="0"/>
              </a:rPr>
              <a:t> </a:t>
            </a:r>
            <a:r>
              <a:rPr lang="vi-VN" sz="2400" smtClean="0">
                <a:latin typeface="Times New Roman" pitchFamily="18" charset="0"/>
                <a:cs typeface="Times New Roman" pitchFamily="18" charset="0"/>
              </a:rPr>
              <a:t>Sợ </a:t>
            </a:r>
            <a:r>
              <a:rPr lang="vi-VN" sz="2400">
                <a:latin typeface="Times New Roman" pitchFamily="18" charset="0"/>
                <a:cs typeface="Times New Roman" pitchFamily="18" charset="0"/>
              </a:rPr>
              <a:t>hãi và như giấu giếm điều gì.</a:t>
            </a:r>
          </a:p>
          <a:p>
            <a:pPr lvl="1">
              <a:lnSpc>
                <a:spcPct val="120000"/>
              </a:lnSpc>
            </a:pPr>
            <a:r>
              <a:rPr lang="en-US" sz="2400" smtClean="0">
                <a:latin typeface="Times New Roman" pitchFamily="18" charset="0"/>
                <a:cs typeface="Times New Roman" pitchFamily="18" charset="0"/>
              </a:rPr>
              <a:t> </a:t>
            </a:r>
            <a:r>
              <a:rPr lang="vi-VN" sz="2400" smtClean="0">
                <a:latin typeface="Times New Roman" pitchFamily="18" charset="0"/>
                <a:cs typeface="Times New Roman" pitchFamily="18" charset="0"/>
              </a:rPr>
              <a:t>Đau </a:t>
            </a:r>
            <a:r>
              <a:rPr lang="vi-VN" sz="2400">
                <a:latin typeface="Times New Roman" pitchFamily="18" charset="0"/>
                <a:cs typeface="Times New Roman" pitchFamily="18" charset="0"/>
              </a:rPr>
              <a:t>khổ, khóc lóc, có ý định tự tử.</a:t>
            </a:r>
          </a:p>
          <a:p>
            <a:pPr lvl="1">
              <a:lnSpc>
                <a:spcPct val="120000"/>
              </a:lnSpc>
            </a:pPr>
            <a:r>
              <a:rPr lang="en-US" sz="2400" smtClean="0">
                <a:latin typeface="Times New Roman" pitchFamily="18" charset="0"/>
                <a:cs typeface="Times New Roman" pitchFamily="18" charset="0"/>
              </a:rPr>
              <a:t> </a:t>
            </a:r>
            <a:r>
              <a:rPr lang="vi-VN" sz="2400" smtClean="0">
                <a:latin typeface="Times New Roman" pitchFamily="18" charset="0"/>
                <a:cs typeface="Times New Roman" pitchFamily="18" charset="0"/>
              </a:rPr>
              <a:t>Không </a:t>
            </a:r>
            <a:r>
              <a:rPr lang="vi-VN" sz="2400">
                <a:latin typeface="Times New Roman" pitchFamily="18" charset="0"/>
                <a:cs typeface="Times New Roman" pitchFamily="18" charset="0"/>
              </a:rPr>
              <a:t>muốn người khác hỏi đến hoặc không muốn nói chuyện với người khác, sợ thân mật với mọi người. Thay đổi tính tình đột ngột</a:t>
            </a:r>
            <a:endParaRPr lang="pt-BR" sz="2400" dirty="0">
              <a:latin typeface="Times New Roman" pitchFamily="18" charset="0"/>
              <a:cs typeface="Times New Roman" pitchFamily="18" charset="0"/>
            </a:endParaRPr>
          </a:p>
        </p:txBody>
      </p:sp>
    </p:spTree>
    <p:extLst>
      <p:ext uri="{BB962C8B-B14F-4D97-AF65-F5344CB8AC3E}">
        <p14:creationId xmlns:p14="http://schemas.microsoft.com/office/powerpoint/2010/main" val="2096703568"/>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108&quot;&gt;&lt;object type=&quot;3&quot; unique_id=&quot;10113&quot;&gt;&lt;property id=&quot;20148&quot; value=&quot;5&quot;/&gt;&lt;property id=&quot;20300&quot; value=&quot;Slide 1&quot;/&gt;&lt;property id=&quot;20307&quot; value=&quot;256&quot;/&gt;&lt;/object&gt;&lt;object type=&quot;3&quot; unique_id=&quot;10125&quot;&gt;&lt;property id=&quot;20148&quot; value=&quot;5&quot;/&gt;&lt;property id=&quot;20300&quot; value=&quot;Slide 2&quot;/&gt;&lt;property id=&quot;20307&quot; value=&quot;265&quot;/&gt;&lt;/object&gt;&lt;/object&gt;&lt;object type=&quot;8&quot; unique_id=&quot;10140&quot;&gt;&lt;/object&gt;&lt;/object&gt;&lt;/database&gt;"/>
  <p:tag name="SECTOMILLISECCONVERTED" val="1"/>
</p:tagLst>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168</TotalTime>
  <Words>1953</Words>
  <Application>Microsoft Office PowerPoint</Application>
  <PresentationFormat>On-screen Show (4:3)</PresentationFormat>
  <Paragraphs>164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Slipstream</vt:lpstr>
      <vt:lpstr>PowerPoint Presentation</vt:lpstr>
      <vt:lpstr>PowerPoint Presentation</vt:lpstr>
      <vt:lpstr>1. Biểu hiện bị xâm hại tình dục</vt:lpstr>
      <vt:lpstr>2. Đối tượng xâm hại tình dục trẻ em</vt:lpstr>
      <vt:lpstr>3. Các hình thức xâm hại tình dục trẻ em</vt:lpstr>
      <vt:lpstr>3. Các hình thức xâm hại tình dục trẻ em</vt:lpstr>
      <vt:lpstr>4. Hậu quả của xâm hại tình dục </vt:lpstr>
      <vt:lpstr>PowerPoint Presentation</vt:lpstr>
      <vt:lpstr>5. Dấu hiệu phát hiện trẻ bị xâm hại tình dục</vt:lpstr>
      <vt:lpstr>6. Cách xử lí khi phát hiện trẻ bị xâm hại tình dục</vt:lpstr>
      <vt:lpstr>PowerPoint Presentation</vt:lpstr>
      <vt:lpstr>7. Giải pháp phòng ngừa xâm hại tình dục trẻ em</vt:lpstr>
      <vt:lpstr>PowerPoint Presentation</vt:lpstr>
      <vt:lpstr>8. Xử lí hình sự đối với tội xâm hại tình dục trẻ em </vt:lpstr>
      <vt:lpstr>PowerPoint Presentation</vt:lpstr>
      <vt:lpstr>PowerPoint Presentation</vt:lpstr>
      <vt:lpstr>PowerPoint Presentation</vt:lpstr>
      <vt:lpstr>PowerPoint Presentation</vt:lpstr>
      <vt:lpstr>9. Những địa chỉ tư vấn và hỗ trợ trẻ em khi bị xâm hại</vt:lpstr>
      <vt:lpstr>Câu hỏi thảo luận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13. PHÒNG NGỪA XÂM HẠI TÌNH DỤC TRẺ EM</dc:title>
  <dc:creator>Helen</dc:creator>
  <cp:lastModifiedBy>ComputerLongHải</cp:lastModifiedBy>
  <cp:revision>37</cp:revision>
  <dcterms:created xsi:type="dcterms:W3CDTF">2016-12-29T14:45:08Z</dcterms:created>
  <dcterms:modified xsi:type="dcterms:W3CDTF">2017-01-08T14:57:53Z</dcterms:modified>
</cp:coreProperties>
</file>