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sldIdLst>
    <p:sldId id="282" r:id="rId2"/>
    <p:sldId id="256" r:id="rId3"/>
    <p:sldId id="283" r:id="rId4"/>
    <p:sldId id="264" r:id="rId5"/>
    <p:sldId id="265" r:id="rId6"/>
    <p:sldId id="266" r:id="rId7"/>
    <p:sldId id="267" r:id="rId8"/>
    <p:sldId id="268" r:id="rId9"/>
    <p:sldId id="269" r:id="rId10"/>
    <p:sldId id="259" r:id="rId11"/>
    <p:sldId id="260" r:id="rId12"/>
    <p:sldId id="270" r:id="rId13"/>
    <p:sldId id="271" r:id="rId14"/>
    <p:sldId id="273" r:id="rId15"/>
    <p:sldId id="274" r:id="rId16"/>
    <p:sldId id="272" r:id="rId17"/>
    <p:sldId id="275" r:id="rId18"/>
    <p:sldId id="277" r:id="rId19"/>
    <p:sldId id="278" r:id="rId20"/>
    <p:sldId id="279" r:id="rId21"/>
    <p:sldId id="280" r:id="rId22"/>
    <p:sldId id="281" r:id="rId23"/>
    <p:sldId id="285" r:id="rId24"/>
    <p:sldId id="284" r:id="rId25"/>
  </p:sldIdLst>
  <p:sldSz cx="9144000" cy="6858000" type="screen4x3"/>
  <p:notesSz cx="6858000" cy="9144000"/>
  <p:custDataLst>
    <p:tags r:id="rId2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00"/>
    <a:srgbClr val="FFFF00"/>
    <a:srgbClr val="6600CC"/>
    <a:srgbClr val="000066"/>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p:scale>
          <a:sx n="75" d="100"/>
          <a:sy n="75" d="100"/>
        </p:scale>
        <p:origin x="-1770" y="-3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EF03A6-E741-4382-B396-D599BA1706D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9F5FF9E1-BE31-4206-81F3-28910DBAB64A}">
      <dgm:prSet custT="1"/>
      <dgm:spPr/>
      <dgm:t>
        <a:bodyPr/>
        <a:lstStyle/>
        <a:p>
          <a:r>
            <a:rPr lang="en-US" sz="1600" b="1" smtClean="0"/>
            <a:t>Luôn </a:t>
          </a:r>
          <a:r>
            <a:rPr lang="en-US" sz="1600" b="1"/>
            <a:t>nghĩ về tương lai tốt đẹp </a:t>
          </a:r>
          <a:r>
            <a:rPr lang="en-US" sz="1600" b="1" smtClean="0"/>
            <a:t>hơn</a:t>
          </a:r>
          <a:endParaRPr lang="en-US" sz="1600"/>
        </a:p>
      </dgm:t>
    </dgm:pt>
    <dgm:pt modelId="{5D7327E6-2B1E-4901-AD04-5D138143C642}" type="parTrans" cxnId="{749F9070-A1E1-4E38-ACAC-63FEFE4E7829}">
      <dgm:prSet/>
      <dgm:spPr/>
      <dgm:t>
        <a:bodyPr/>
        <a:lstStyle/>
        <a:p>
          <a:endParaRPr lang="en-US"/>
        </a:p>
      </dgm:t>
    </dgm:pt>
    <dgm:pt modelId="{BA569CB4-E487-4283-9D80-E571113F1854}" type="sibTrans" cxnId="{749F9070-A1E1-4E38-ACAC-63FEFE4E7829}">
      <dgm:prSet/>
      <dgm:spPr/>
      <dgm:t>
        <a:bodyPr/>
        <a:lstStyle/>
        <a:p>
          <a:endParaRPr lang="en-US"/>
        </a:p>
      </dgm:t>
    </dgm:pt>
    <dgm:pt modelId="{6E0750BE-4892-4180-8AF9-B74935D33E96}">
      <dgm:prSet custT="1"/>
      <dgm:spPr/>
      <dgm:t>
        <a:bodyPr/>
        <a:lstStyle/>
        <a:p>
          <a:r>
            <a:rPr lang="en-US" sz="1600" b="1" smtClean="0"/>
            <a:t>Hiểu </a:t>
          </a:r>
          <a:r>
            <a:rPr lang="en-US" sz="1600" b="1"/>
            <a:t>được thế mạnh của mình và mọi </a:t>
          </a:r>
          <a:r>
            <a:rPr lang="en-US" sz="1600" b="1" smtClean="0"/>
            <a:t>người</a:t>
          </a:r>
          <a:endParaRPr lang="en-US" sz="1600"/>
        </a:p>
      </dgm:t>
    </dgm:pt>
    <dgm:pt modelId="{EF0E4062-9404-43BC-BFFD-1E37F3218D96}" type="parTrans" cxnId="{82B3A99D-93D6-4F7B-9C8A-1696CD05351F}">
      <dgm:prSet/>
      <dgm:spPr/>
      <dgm:t>
        <a:bodyPr/>
        <a:lstStyle/>
        <a:p>
          <a:endParaRPr lang="en-US"/>
        </a:p>
      </dgm:t>
    </dgm:pt>
    <dgm:pt modelId="{44DD77B5-4945-4169-A563-4D6522F45B8D}" type="sibTrans" cxnId="{82B3A99D-93D6-4F7B-9C8A-1696CD05351F}">
      <dgm:prSet/>
      <dgm:spPr/>
      <dgm:t>
        <a:bodyPr/>
        <a:lstStyle/>
        <a:p>
          <a:endParaRPr lang="en-US"/>
        </a:p>
      </dgm:t>
    </dgm:pt>
    <dgm:pt modelId="{E3BDF65B-5112-46D6-93EB-8FFA4991BF44}">
      <dgm:prSet custT="1"/>
      <dgm:spPr/>
      <dgm:t>
        <a:bodyPr/>
        <a:lstStyle/>
        <a:p>
          <a:r>
            <a:rPr lang="en-US" sz="1600" b="1" smtClean="0"/>
            <a:t>Nỗ </a:t>
          </a:r>
          <a:r>
            <a:rPr lang="en-US" sz="1600" b="1"/>
            <a:t>lực để đạt thành tích tốt nhất;</a:t>
          </a:r>
          <a:endParaRPr lang="en-US" sz="1600"/>
        </a:p>
      </dgm:t>
    </dgm:pt>
    <dgm:pt modelId="{0126E3F0-C524-4C49-A108-B3E9041C2F0E}" type="parTrans" cxnId="{ACE49E85-169F-4DEE-8823-63D3325EC826}">
      <dgm:prSet/>
      <dgm:spPr/>
      <dgm:t>
        <a:bodyPr/>
        <a:lstStyle/>
        <a:p>
          <a:endParaRPr lang="en-US"/>
        </a:p>
      </dgm:t>
    </dgm:pt>
    <dgm:pt modelId="{DB48134E-FD01-4802-AD51-CC5EFB9341E1}" type="sibTrans" cxnId="{ACE49E85-169F-4DEE-8823-63D3325EC826}">
      <dgm:prSet/>
      <dgm:spPr/>
      <dgm:t>
        <a:bodyPr/>
        <a:lstStyle/>
        <a:p>
          <a:endParaRPr lang="en-US"/>
        </a:p>
      </dgm:t>
    </dgm:pt>
    <dgm:pt modelId="{D3641C7E-62C7-4971-AA38-7B3E8EEE79C4}">
      <dgm:prSet custT="1"/>
      <dgm:spPr/>
      <dgm:t>
        <a:bodyPr/>
        <a:lstStyle/>
        <a:p>
          <a:r>
            <a:rPr lang="en-US" sz="1800" b="1" smtClean="0"/>
            <a:t>Kiên </a:t>
          </a:r>
          <a:r>
            <a:rPr lang="en-US" sz="1800" b="1"/>
            <a:t>định, tâm lí, chia </a:t>
          </a:r>
          <a:r>
            <a:rPr lang="en-US" sz="1800" b="1" smtClean="0"/>
            <a:t>sẻ</a:t>
          </a:r>
          <a:endParaRPr lang="en-US" sz="1800"/>
        </a:p>
      </dgm:t>
    </dgm:pt>
    <dgm:pt modelId="{0310D0F7-0BB8-477E-B270-1524137B88B4}" type="parTrans" cxnId="{8CA28068-09AF-47B7-A54C-CC37226A86DF}">
      <dgm:prSet/>
      <dgm:spPr/>
      <dgm:t>
        <a:bodyPr/>
        <a:lstStyle/>
        <a:p>
          <a:endParaRPr lang="en-US"/>
        </a:p>
      </dgm:t>
    </dgm:pt>
    <dgm:pt modelId="{FD1C9E15-B975-4FA9-9EC0-97FE0FBD18E9}" type="sibTrans" cxnId="{8CA28068-09AF-47B7-A54C-CC37226A86DF}">
      <dgm:prSet/>
      <dgm:spPr/>
      <dgm:t>
        <a:bodyPr/>
        <a:lstStyle/>
        <a:p>
          <a:endParaRPr lang="en-US"/>
        </a:p>
      </dgm:t>
    </dgm:pt>
    <dgm:pt modelId="{8057EC16-608D-4B4A-858B-5F088B6CDBF0}">
      <dgm:prSet custT="1"/>
      <dgm:spPr/>
      <dgm:t>
        <a:bodyPr/>
        <a:lstStyle/>
        <a:p>
          <a:r>
            <a:rPr lang="en-US" sz="1800" b="1" smtClean="0"/>
            <a:t>Có </a:t>
          </a:r>
          <a:r>
            <a:rPr lang="en-US" sz="1800" b="1"/>
            <a:t>thể làm việc độc </a:t>
          </a:r>
          <a:r>
            <a:rPr lang="en-US" sz="1800" b="1" smtClean="0"/>
            <a:t>lập</a:t>
          </a:r>
          <a:endParaRPr lang="en-US" sz="1800"/>
        </a:p>
      </dgm:t>
    </dgm:pt>
    <dgm:pt modelId="{957C1DB1-DC17-4C49-8589-A7DC65023C8E}" type="parTrans" cxnId="{C897CB6D-5483-47AF-83D3-6FF4A9CCCE4B}">
      <dgm:prSet/>
      <dgm:spPr/>
      <dgm:t>
        <a:bodyPr/>
        <a:lstStyle/>
        <a:p>
          <a:endParaRPr lang="en-US"/>
        </a:p>
      </dgm:t>
    </dgm:pt>
    <dgm:pt modelId="{59982253-B67E-43A5-BEF4-3D9D1C7172BA}" type="sibTrans" cxnId="{C897CB6D-5483-47AF-83D3-6FF4A9CCCE4B}">
      <dgm:prSet/>
      <dgm:spPr/>
      <dgm:t>
        <a:bodyPr/>
        <a:lstStyle/>
        <a:p>
          <a:endParaRPr lang="en-US"/>
        </a:p>
      </dgm:t>
    </dgm:pt>
    <dgm:pt modelId="{B8CB6F8B-FDA3-41E0-9E74-4041E4097A97}">
      <dgm:prSet custT="1"/>
      <dgm:spPr/>
      <dgm:t>
        <a:bodyPr/>
        <a:lstStyle/>
        <a:p>
          <a:r>
            <a:rPr lang="en-US" sz="1600" b="1" smtClean="0"/>
            <a:t>Sẵn </a:t>
          </a:r>
          <a:r>
            <a:rPr lang="en-US" sz="1600" b="1"/>
            <a:t>sàng đối diện và giải quyết khó khăn;</a:t>
          </a:r>
          <a:endParaRPr lang="en-US" sz="1600"/>
        </a:p>
      </dgm:t>
    </dgm:pt>
    <dgm:pt modelId="{18244F1A-FA0F-4EFB-A019-E1D94E2AFA7F}" type="parTrans" cxnId="{05BF5822-A55A-48DB-92A3-A887C1154195}">
      <dgm:prSet/>
      <dgm:spPr/>
      <dgm:t>
        <a:bodyPr/>
        <a:lstStyle/>
        <a:p>
          <a:endParaRPr lang="en-US"/>
        </a:p>
      </dgm:t>
    </dgm:pt>
    <dgm:pt modelId="{628075D2-5E0E-416F-A00B-5199FBE5D292}" type="sibTrans" cxnId="{05BF5822-A55A-48DB-92A3-A887C1154195}">
      <dgm:prSet/>
      <dgm:spPr/>
      <dgm:t>
        <a:bodyPr/>
        <a:lstStyle/>
        <a:p>
          <a:endParaRPr lang="en-US"/>
        </a:p>
      </dgm:t>
    </dgm:pt>
    <dgm:pt modelId="{0AC5C763-C875-45E4-886C-FD4320A3732C}">
      <dgm:prSet custT="1"/>
      <dgm:spPr/>
      <dgm:t>
        <a:bodyPr/>
        <a:lstStyle/>
        <a:p>
          <a:r>
            <a:rPr lang="en-US" sz="1600" b="1" smtClean="0"/>
            <a:t>Làm gương</a:t>
          </a:r>
          <a:endParaRPr lang="en-US" sz="1600"/>
        </a:p>
      </dgm:t>
    </dgm:pt>
    <dgm:pt modelId="{C0AA4A58-578A-41C7-9C6C-93CCDC91A257}" type="parTrans" cxnId="{CA4CC098-EAAF-41B4-BB03-7E84720943AB}">
      <dgm:prSet/>
      <dgm:spPr/>
      <dgm:t>
        <a:bodyPr/>
        <a:lstStyle/>
        <a:p>
          <a:endParaRPr lang="en-US"/>
        </a:p>
      </dgm:t>
    </dgm:pt>
    <dgm:pt modelId="{61539022-FD1C-4AC8-8F9D-5FBA98A60657}" type="sibTrans" cxnId="{CA4CC098-EAAF-41B4-BB03-7E84720943AB}">
      <dgm:prSet/>
      <dgm:spPr/>
      <dgm:t>
        <a:bodyPr/>
        <a:lstStyle/>
        <a:p>
          <a:endParaRPr lang="en-US"/>
        </a:p>
      </dgm:t>
    </dgm:pt>
    <dgm:pt modelId="{40262878-E17C-4A6C-9596-8DF5261166E2}" type="pres">
      <dgm:prSet presAssocID="{F4EF03A6-E741-4382-B396-D599BA1706D2}" presName="cycle" presStyleCnt="0">
        <dgm:presLayoutVars>
          <dgm:dir/>
          <dgm:resizeHandles val="exact"/>
        </dgm:presLayoutVars>
      </dgm:prSet>
      <dgm:spPr/>
      <dgm:t>
        <a:bodyPr/>
        <a:lstStyle/>
        <a:p>
          <a:endParaRPr lang="en-US"/>
        </a:p>
      </dgm:t>
    </dgm:pt>
    <dgm:pt modelId="{6567279B-3DD2-4A2A-9339-3ED0DF38647B}" type="pres">
      <dgm:prSet presAssocID="{9F5FF9E1-BE31-4206-81F3-28910DBAB64A}" presName="node" presStyleLbl="node1" presStyleIdx="0" presStyleCnt="7" custScaleX="110270" custScaleY="119223" custRadScaleRad="83410" custRadScaleInc="-41685">
        <dgm:presLayoutVars>
          <dgm:bulletEnabled val="1"/>
        </dgm:presLayoutVars>
      </dgm:prSet>
      <dgm:spPr/>
      <dgm:t>
        <a:bodyPr/>
        <a:lstStyle/>
        <a:p>
          <a:endParaRPr lang="en-US"/>
        </a:p>
      </dgm:t>
    </dgm:pt>
    <dgm:pt modelId="{60FF39DF-B061-4270-AE0D-D4E578E62B35}" type="pres">
      <dgm:prSet presAssocID="{BA569CB4-E487-4283-9D80-E571113F1854}" presName="sibTrans" presStyleLbl="sibTrans2D1" presStyleIdx="0" presStyleCnt="7" custScaleX="110268" custScaleY="119223"/>
      <dgm:spPr/>
      <dgm:t>
        <a:bodyPr/>
        <a:lstStyle/>
        <a:p>
          <a:endParaRPr lang="en-US"/>
        </a:p>
      </dgm:t>
    </dgm:pt>
    <dgm:pt modelId="{E9D8F6DC-2D10-40A1-9D80-02B99593F49B}" type="pres">
      <dgm:prSet presAssocID="{BA569CB4-E487-4283-9D80-E571113F1854}" presName="connectorText" presStyleLbl="sibTrans2D1" presStyleIdx="0" presStyleCnt="7"/>
      <dgm:spPr/>
      <dgm:t>
        <a:bodyPr/>
        <a:lstStyle/>
        <a:p>
          <a:endParaRPr lang="en-US"/>
        </a:p>
      </dgm:t>
    </dgm:pt>
    <dgm:pt modelId="{003B94BD-E1E4-47B6-B73B-B3BBF51CE62D}" type="pres">
      <dgm:prSet presAssocID="{6E0750BE-4892-4180-8AF9-B74935D33E96}" presName="node" presStyleLbl="node1" presStyleIdx="1" presStyleCnt="7" custScaleX="123160" custScaleY="119223" custRadScaleRad="99810" custRadScaleInc="15023">
        <dgm:presLayoutVars>
          <dgm:bulletEnabled val="1"/>
        </dgm:presLayoutVars>
      </dgm:prSet>
      <dgm:spPr/>
      <dgm:t>
        <a:bodyPr/>
        <a:lstStyle/>
        <a:p>
          <a:endParaRPr lang="en-US"/>
        </a:p>
      </dgm:t>
    </dgm:pt>
    <dgm:pt modelId="{518D2236-EDEF-43FD-B494-ECD3313F2AFE}" type="pres">
      <dgm:prSet presAssocID="{44DD77B5-4945-4169-A563-4D6522F45B8D}" presName="sibTrans" presStyleLbl="sibTrans2D1" presStyleIdx="1" presStyleCnt="7" custScaleX="110269" custScaleY="119223"/>
      <dgm:spPr/>
      <dgm:t>
        <a:bodyPr/>
        <a:lstStyle/>
        <a:p>
          <a:endParaRPr lang="en-US"/>
        </a:p>
      </dgm:t>
    </dgm:pt>
    <dgm:pt modelId="{498EF0FB-035A-43A7-8F4E-53EAB941976D}" type="pres">
      <dgm:prSet presAssocID="{44DD77B5-4945-4169-A563-4D6522F45B8D}" presName="connectorText" presStyleLbl="sibTrans2D1" presStyleIdx="1" presStyleCnt="7"/>
      <dgm:spPr/>
      <dgm:t>
        <a:bodyPr/>
        <a:lstStyle/>
        <a:p>
          <a:endParaRPr lang="en-US"/>
        </a:p>
      </dgm:t>
    </dgm:pt>
    <dgm:pt modelId="{3A926807-04FE-4C8C-A317-50BD2B555A3B}" type="pres">
      <dgm:prSet presAssocID="{E3BDF65B-5112-46D6-93EB-8FFA4991BF44}" presName="node" presStyleLbl="node1" presStyleIdx="2" presStyleCnt="7" custScaleX="134621" custScaleY="119223" custRadScaleRad="119101" custRadScaleInc="2794">
        <dgm:presLayoutVars>
          <dgm:bulletEnabled val="1"/>
        </dgm:presLayoutVars>
      </dgm:prSet>
      <dgm:spPr/>
      <dgm:t>
        <a:bodyPr/>
        <a:lstStyle/>
        <a:p>
          <a:endParaRPr lang="en-US"/>
        </a:p>
      </dgm:t>
    </dgm:pt>
    <dgm:pt modelId="{C90EE003-03A9-4A80-9128-98407381325F}" type="pres">
      <dgm:prSet presAssocID="{DB48134E-FD01-4802-AD51-CC5EFB9341E1}" presName="sibTrans" presStyleLbl="sibTrans2D1" presStyleIdx="2" presStyleCnt="7" custScaleX="110269" custScaleY="119223"/>
      <dgm:spPr/>
      <dgm:t>
        <a:bodyPr/>
        <a:lstStyle/>
        <a:p>
          <a:endParaRPr lang="en-US"/>
        </a:p>
      </dgm:t>
    </dgm:pt>
    <dgm:pt modelId="{543A5605-A5D7-4306-941E-47A80EF89A1B}" type="pres">
      <dgm:prSet presAssocID="{DB48134E-FD01-4802-AD51-CC5EFB9341E1}" presName="connectorText" presStyleLbl="sibTrans2D1" presStyleIdx="2" presStyleCnt="7"/>
      <dgm:spPr/>
      <dgm:t>
        <a:bodyPr/>
        <a:lstStyle/>
        <a:p>
          <a:endParaRPr lang="en-US"/>
        </a:p>
      </dgm:t>
    </dgm:pt>
    <dgm:pt modelId="{98BB78EF-B8E0-474D-BDB9-3746330ED4F2}" type="pres">
      <dgm:prSet presAssocID="{D3641C7E-62C7-4971-AA38-7B3E8EEE79C4}" presName="node" presStyleLbl="node1" presStyleIdx="3" presStyleCnt="7" custScaleX="122116" custScaleY="119223" custRadScaleRad="98418" custRadScaleInc="7716">
        <dgm:presLayoutVars>
          <dgm:bulletEnabled val="1"/>
        </dgm:presLayoutVars>
      </dgm:prSet>
      <dgm:spPr/>
      <dgm:t>
        <a:bodyPr/>
        <a:lstStyle/>
        <a:p>
          <a:endParaRPr lang="en-US"/>
        </a:p>
      </dgm:t>
    </dgm:pt>
    <dgm:pt modelId="{0334ECF6-B55F-478B-8496-3569A027D8E8}" type="pres">
      <dgm:prSet presAssocID="{FD1C9E15-B975-4FA9-9EC0-97FE0FBD18E9}" presName="sibTrans" presStyleLbl="sibTrans2D1" presStyleIdx="3" presStyleCnt="7" custScaleX="110268" custScaleY="119223"/>
      <dgm:spPr/>
      <dgm:t>
        <a:bodyPr/>
        <a:lstStyle/>
        <a:p>
          <a:endParaRPr lang="en-US"/>
        </a:p>
      </dgm:t>
    </dgm:pt>
    <dgm:pt modelId="{A772C6AA-7326-48DE-B98F-826D97592089}" type="pres">
      <dgm:prSet presAssocID="{FD1C9E15-B975-4FA9-9EC0-97FE0FBD18E9}" presName="connectorText" presStyleLbl="sibTrans2D1" presStyleIdx="3" presStyleCnt="7"/>
      <dgm:spPr/>
      <dgm:t>
        <a:bodyPr/>
        <a:lstStyle/>
        <a:p>
          <a:endParaRPr lang="en-US"/>
        </a:p>
      </dgm:t>
    </dgm:pt>
    <dgm:pt modelId="{BB63FB21-0BBA-4B66-B4FF-E42E670153E1}" type="pres">
      <dgm:prSet presAssocID="{8057EC16-608D-4B4A-858B-5F088B6CDBF0}" presName="node" presStyleLbl="node1" presStyleIdx="4" presStyleCnt="7" custScaleX="123238" custScaleY="119223" custRadScaleRad="108732" custRadScaleInc="24108">
        <dgm:presLayoutVars>
          <dgm:bulletEnabled val="1"/>
        </dgm:presLayoutVars>
      </dgm:prSet>
      <dgm:spPr/>
      <dgm:t>
        <a:bodyPr/>
        <a:lstStyle/>
        <a:p>
          <a:endParaRPr lang="en-US"/>
        </a:p>
      </dgm:t>
    </dgm:pt>
    <dgm:pt modelId="{C1B3F306-3BF2-41FC-AA0E-A9F258558194}" type="pres">
      <dgm:prSet presAssocID="{59982253-B67E-43A5-BEF4-3D9D1C7172BA}" presName="sibTrans" presStyleLbl="sibTrans2D1" presStyleIdx="4" presStyleCnt="7" custScaleX="110268" custScaleY="119223"/>
      <dgm:spPr/>
      <dgm:t>
        <a:bodyPr/>
        <a:lstStyle/>
        <a:p>
          <a:endParaRPr lang="en-US"/>
        </a:p>
      </dgm:t>
    </dgm:pt>
    <dgm:pt modelId="{54952598-7C42-4708-9878-1003AC8D04FC}" type="pres">
      <dgm:prSet presAssocID="{59982253-B67E-43A5-BEF4-3D9D1C7172BA}" presName="connectorText" presStyleLbl="sibTrans2D1" presStyleIdx="4" presStyleCnt="7"/>
      <dgm:spPr/>
      <dgm:t>
        <a:bodyPr/>
        <a:lstStyle/>
        <a:p>
          <a:endParaRPr lang="en-US"/>
        </a:p>
      </dgm:t>
    </dgm:pt>
    <dgm:pt modelId="{6965B7DC-D8C6-4721-98C8-2A21762EBA7F}" type="pres">
      <dgm:prSet presAssocID="{B8CB6F8B-FDA3-41E0-9E74-4041E4097A97}" presName="node" presStyleLbl="node1" presStyleIdx="5" presStyleCnt="7" custScaleX="144778" custScaleY="119223" custRadScaleRad="128080" custRadScaleInc="12109">
        <dgm:presLayoutVars>
          <dgm:bulletEnabled val="1"/>
        </dgm:presLayoutVars>
      </dgm:prSet>
      <dgm:spPr/>
      <dgm:t>
        <a:bodyPr/>
        <a:lstStyle/>
        <a:p>
          <a:endParaRPr lang="en-US"/>
        </a:p>
      </dgm:t>
    </dgm:pt>
    <dgm:pt modelId="{8F2A9C2C-4BDB-42FA-A940-46C9B8C10979}" type="pres">
      <dgm:prSet presAssocID="{628075D2-5E0E-416F-A00B-5199FBE5D292}" presName="sibTrans" presStyleLbl="sibTrans2D1" presStyleIdx="5" presStyleCnt="7" custScaleX="110268" custScaleY="119223"/>
      <dgm:spPr/>
      <dgm:t>
        <a:bodyPr/>
        <a:lstStyle/>
        <a:p>
          <a:endParaRPr lang="en-US"/>
        </a:p>
      </dgm:t>
    </dgm:pt>
    <dgm:pt modelId="{EB572A1E-4F22-490B-9ECF-4C90A5C37FF4}" type="pres">
      <dgm:prSet presAssocID="{628075D2-5E0E-416F-A00B-5199FBE5D292}" presName="connectorText" presStyleLbl="sibTrans2D1" presStyleIdx="5" presStyleCnt="7"/>
      <dgm:spPr/>
      <dgm:t>
        <a:bodyPr/>
        <a:lstStyle/>
        <a:p>
          <a:endParaRPr lang="en-US"/>
        </a:p>
      </dgm:t>
    </dgm:pt>
    <dgm:pt modelId="{0A2BE260-DE85-4A3E-93DA-E84225F17B89}" type="pres">
      <dgm:prSet presAssocID="{0AC5C763-C875-45E4-886C-FD4320A3732C}" presName="node" presStyleLbl="node1" presStyleIdx="6" presStyleCnt="7" custScaleX="110270" custScaleY="102210" custRadScaleRad="131598" custRadScaleInc="-54073">
        <dgm:presLayoutVars>
          <dgm:bulletEnabled val="1"/>
        </dgm:presLayoutVars>
      </dgm:prSet>
      <dgm:spPr/>
      <dgm:t>
        <a:bodyPr/>
        <a:lstStyle/>
        <a:p>
          <a:endParaRPr lang="en-US"/>
        </a:p>
      </dgm:t>
    </dgm:pt>
    <dgm:pt modelId="{D280F482-D077-41A6-92CF-113AE1803B32}" type="pres">
      <dgm:prSet presAssocID="{61539022-FD1C-4AC8-8F9D-5FBA98A60657}" presName="sibTrans" presStyleLbl="sibTrans2D1" presStyleIdx="6" presStyleCnt="7" custScaleX="110267" custScaleY="119223"/>
      <dgm:spPr/>
      <dgm:t>
        <a:bodyPr/>
        <a:lstStyle/>
        <a:p>
          <a:endParaRPr lang="en-US"/>
        </a:p>
      </dgm:t>
    </dgm:pt>
    <dgm:pt modelId="{7CF58263-B8CC-485B-9546-8BB72714E661}" type="pres">
      <dgm:prSet presAssocID="{61539022-FD1C-4AC8-8F9D-5FBA98A60657}" presName="connectorText" presStyleLbl="sibTrans2D1" presStyleIdx="6" presStyleCnt="7"/>
      <dgm:spPr/>
      <dgm:t>
        <a:bodyPr/>
        <a:lstStyle/>
        <a:p>
          <a:endParaRPr lang="en-US"/>
        </a:p>
      </dgm:t>
    </dgm:pt>
  </dgm:ptLst>
  <dgm:cxnLst>
    <dgm:cxn modelId="{D5F6D2AD-E246-4DEA-BB1A-3DE76C0B7A9B}" type="presOf" srcId="{D3641C7E-62C7-4971-AA38-7B3E8EEE79C4}" destId="{98BB78EF-B8E0-474D-BDB9-3746330ED4F2}" srcOrd="0" destOrd="0" presId="urn:microsoft.com/office/officeart/2005/8/layout/cycle2"/>
    <dgm:cxn modelId="{91EC1894-76E8-4E77-BDCB-E8A91E373286}" type="presOf" srcId="{44DD77B5-4945-4169-A563-4D6522F45B8D}" destId="{518D2236-EDEF-43FD-B494-ECD3313F2AFE}" srcOrd="0" destOrd="0" presId="urn:microsoft.com/office/officeart/2005/8/layout/cycle2"/>
    <dgm:cxn modelId="{A30E3DEE-14FB-4CCC-8773-73C98CD0FDAC}" type="presOf" srcId="{FD1C9E15-B975-4FA9-9EC0-97FE0FBD18E9}" destId="{A772C6AA-7326-48DE-B98F-826D97592089}" srcOrd="1" destOrd="0" presId="urn:microsoft.com/office/officeart/2005/8/layout/cycle2"/>
    <dgm:cxn modelId="{D3B9E9C3-F8CE-4AB0-8A8E-54AD58E38976}" type="presOf" srcId="{F4EF03A6-E741-4382-B396-D599BA1706D2}" destId="{40262878-E17C-4A6C-9596-8DF5261166E2}" srcOrd="0" destOrd="0" presId="urn:microsoft.com/office/officeart/2005/8/layout/cycle2"/>
    <dgm:cxn modelId="{85A058EF-9DC5-40EF-BBEE-0E65471CADFB}" type="presOf" srcId="{59982253-B67E-43A5-BEF4-3D9D1C7172BA}" destId="{C1B3F306-3BF2-41FC-AA0E-A9F258558194}" srcOrd="0" destOrd="0" presId="urn:microsoft.com/office/officeart/2005/8/layout/cycle2"/>
    <dgm:cxn modelId="{2A1DE65A-8126-4AB8-A23B-AD749F8EFA7E}" type="presOf" srcId="{628075D2-5E0E-416F-A00B-5199FBE5D292}" destId="{EB572A1E-4F22-490B-9ECF-4C90A5C37FF4}" srcOrd="1" destOrd="0" presId="urn:microsoft.com/office/officeart/2005/8/layout/cycle2"/>
    <dgm:cxn modelId="{10F1F331-AE36-4BBD-A54C-9667AE431927}" type="presOf" srcId="{B8CB6F8B-FDA3-41E0-9E74-4041E4097A97}" destId="{6965B7DC-D8C6-4721-98C8-2A21762EBA7F}" srcOrd="0" destOrd="0" presId="urn:microsoft.com/office/officeart/2005/8/layout/cycle2"/>
    <dgm:cxn modelId="{8CA28068-09AF-47B7-A54C-CC37226A86DF}" srcId="{F4EF03A6-E741-4382-B396-D599BA1706D2}" destId="{D3641C7E-62C7-4971-AA38-7B3E8EEE79C4}" srcOrd="3" destOrd="0" parTransId="{0310D0F7-0BB8-477E-B270-1524137B88B4}" sibTransId="{FD1C9E15-B975-4FA9-9EC0-97FE0FBD18E9}"/>
    <dgm:cxn modelId="{05163C86-26D9-4F9C-AC60-51DC1C4C7DA9}" type="presOf" srcId="{61539022-FD1C-4AC8-8F9D-5FBA98A60657}" destId="{7CF58263-B8CC-485B-9546-8BB72714E661}" srcOrd="1" destOrd="0" presId="urn:microsoft.com/office/officeart/2005/8/layout/cycle2"/>
    <dgm:cxn modelId="{C897CB6D-5483-47AF-83D3-6FF4A9CCCE4B}" srcId="{F4EF03A6-E741-4382-B396-D599BA1706D2}" destId="{8057EC16-608D-4B4A-858B-5F088B6CDBF0}" srcOrd="4" destOrd="0" parTransId="{957C1DB1-DC17-4C49-8589-A7DC65023C8E}" sibTransId="{59982253-B67E-43A5-BEF4-3D9D1C7172BA}"/>
    <dgm:cxn modelId="{749F9070-A1E1-4E38-ACAC-63FEFE4E7829}" srcId="{F4EF03A6-E741-4382-B396-D599BA1706D2}" destId="{9F5FF9E1-BE31-4206-81F3-28910DBAB64A}" srcOrd="0" destOrd="0" parTransId="{5D7327E6-2B1E-4901-AD04-5D138143C642}" sibTransId="{BA569CB4-E487-4283-9D80-E571113F1854}"/>
    <dgm:cxn modelId="{82B3A99D-93D6-4F7B-9C8A-1696CD05351F}" srcId="{F4EF03A6-E741-4382-B396-D599BA1706D2}" destId="{6E0750BE-4892-4180-8AF9-B74935D33E96}" srcOrd="1" destOrd="0" parTransId="{EF0E4062-9404-43BC-BFFD-1E37F3218D96}" sibTransId="{44DD77B5-4945-4169-A563-4D6522F45B8D}"/>
    <dgm:cxn modelId="{B7B89D02-F7B9-4E16-BE81-857153FFB87F}" type="presOf" srcId="{9F5FF9E1-BE31-4206-81F3-28910DBAB64A}" destId="{6567279B-3DD2-4A2A-9339-3ED0DF38647B}" srcOrd="0" destOrd="0" presId="urn:microsoft.com/office/officeart/2005/8/layout/cycle2"/>
    <dgm:cxn modelId="{3B40B0D7-39CC-45F7-AFDA-62DDE09EB8F2}" type="presOf" srcId="{61539022-FD1C-4AC8-8F9D-5FBA98A60657}" destId="{D280F482-D077-41A6-92CF-113AE1803B32}" srcOrd="0" destOrd="0" presId="urn:microsoft.com/office/officeart/2005/8/layout/cycle2"/>
    <dgm:cxn modelId="{4F596B65-DFF2-4BFF-B655-6BF6E42C2A41}" type="presOf" srcId="{BA569CB4-E487-4283-9D80-E571113F1854}" destId="{E9D8F6DC-2D10-40A1-9D80-02B99593F49B}" srcOrd="1" destOrd="0" presId="urn:microsoft.com/office/officeart/2005/8/layout/cycle2"/>
    <dgm:cxn modelId="{063086F5-9BF3-472E-8764-DAB84B8CD057}" type="presOf" srcId="{DB48134E-FD01-4802-AD51-CC5EFB9341E1}" destId="{543A5605-A5D7-4306-941E-47A80EF89A1B}" srcOrd="1" destOrd="0" presId="urn:microsoft.com/office/officeart/2005/8/layout/cycle2"/>
    <dgm:cxn modelId="{451DB8B4-E6B4-4374-95C0-43B280BC25DB}" type="presOf" srcId="{0AC5C763-C875-45E4-886C-FD4320A3732C}" destId="{0A2BE260-DE85-4A3E-93DA-E84225F17B89}" srcOrd="0" destOrd="0" presId="urn:microsoft.com/office/officeart/2005/8/layout/cycle2"/>
    <dgm:cxn modelId="{D334D168-EF45-484A-A690-CB3E77A2E036}" type="presOf" srcId="{8057EC16-608D-4B4A-858B-5F088B6CDBF0}" destId="{BB63FB21-0BBA-4B66-B4FF-E42E670153E1}" srcOrd="0" destOrd="0" presId="urn:microsoft.com/office/officeart/2005/8/layout/cycle2"/>
    <dgm:cxn modelId="{CA4CC098-EAAF-41B4-BB03-7E84720943AB}" srcId="{F4EF03A6-E741-4382-B396-D599BA1706D2}" destId="{0AC5C763-C875-45E4-886C-FD4320A3732C}" srcOrd="6" destOrd="0" parTransId="{C0AA4A58-578A-41C7-9C6C-93CCDC91A257}" sibTransId="{61539022-FD1C-4AC8-8F9D-5FBA98A60657}"/>
    <dgm:cxn modelId="{81CB3B48-6CDB-40E1-9A10-56D7A3609E47}" type="presOf" srcId="{BA569CB4-E487-4283-9D80-E571113F1854}" destId="{60FF39DF-B061-4270-AE0D-D4E578E62B35}" srcOrd="0" destOrd="0" presId="urn:microsoft.com/office/officeart/2005/8/layout/cycle2"/>
    <dgm:cxn modelId="{ACE49E85-169F-4DEE-8823-63D3325EC826}" srcId="{F4EF03A6-E741-4382-B396-D599BA1706D2}" destId="{E3BDF65B-5112-46D6-93EB-8FFA4991BF44}" srcOrd="2" destOrd="0" parTransId="{0126E3F0-C524-4C49-A108-B3E9041C2F0E}" sibTransId="{DB48134E-FD01-4802-AD51-CC5EFB9341E1}"/>
    <dgm:cxn modelId="{B43A7828-54C1-422C-9A28-9BEF776FAA79}" type="presOf" srcId="{E3BDF65B-5112-46D6-93EB-8FFA4991BF44}" destId="{3A926807-04FE-4C8C-A317-50BD2B555A3B}" srcOrd="0" destOrd="0" presId="urn:microsoft.com/office/officeart/2005/8/layout/cycle2"/>
    <dgm:cxn modelId="{A8150E97-7CCA-4079-89A7-07B6C6DAA5B1}" type="presOf" srcId="{44DD77B5-4945-4169-A563-4D6522F45B8D}" destId="{498EF0FB-035A-43A7-8F4E-53EAB941976D}" srcOrd="1" destOrd="0" presId="urn:microsoft.com/office/officeart/2005/8/layout/cycle2"/>
    <dgm:cxn modelId="{8D7A20D9-BDF7-483C-852F-31AB96A70DA1}" type="presOf" srcId="{59982253-B67E-43A5-BEF4-3D9D1C7172BA}" destId="{54952598-7C42-4708-9878-1003AC8D04FC}" srcOrd="1" destOrd="0" presId="urn:microsoft.com/office/officeart/2005/8/layout/cycle2"/>
    <dgm:cxn modelId="{63B0F978-03C7-447D-B185-4CD27B63988D}" type="presOf" srcId="{6E0750BE-4892-4180-8AF9-B74935D33E96}" destId="{003B94BD-E1E4-47B6-B73B-B3BBF51CE62D}" srcOrd="0" destOrd="0" presId="urn:microsoft.com/office/officeart/2005/8/layout/cycle2"/>
    <dgm:cxn modelId="{39D2FF8A-8FD5-4A03-9208-CB4407725627}" type="presOf" srcId="{FD1C9E15-B975-4FA9-9EC0-97FE0FBD18E9}" destId="{0334ECF6-B55F-478B-8496-3569A027D8E8}" srcOrd="0" destOrd="0" presId="urn:microsoft.com/office/officeart/2005/8/layout/cycle2"/>
    <dgm:cxn modelId="{85C44E77-C9C2-4DE5-9131-8CC7FE5B331F}" type="presOf" srcId="{DB48134E-FD01-4802-AD51-CC5EFB9341E1}" destId="{C90EE003-03A9-4A80-9128-98407381325F}" srcOrd="0" destOrd="0" presId="urn:microsoft.com/office/officeart/2005/8/layout/cycle2"/>
    <dgm:cxn modelId="{A64D16BE-1E63-4736-A3AA-5C883D3B50C5}" type="presOf" srcId="{628075D2-5E0E-416F-A00B-5199FBE5D292}" destId="{8F2A9C2C-4BDB-42FA-A940-46C9B8C10979}" srcOrd="0" destOrd="0" presId="urn:microsoft.com/office/officeart/2005/8/layout/cycle2"/>
    <dgm:cxn modelId="{05BF5822-A55A-48DB-92A3-A887C1154195}" srcId="{F4EF03A6-E741-4382-B396-D599BA1706D2}" destId="{B8CB6F8B-FDA3-41E0-9E74-4041E4097A97}" srcOrd="5" destOrd="0" parTransId="{18244F1A-FA0F-4EFB-A019-E1D94E2AFA7F}" sibTransId="{628075D2-5E0E-416F-A00B-5199FBE5D292}"/>
    <dgm:cxn modelId="{EC6317AE-715D-4EB2-9571-673923FB8EBE}" type="presParOf" srcId="{40262878-E17C-4A6C-9596-8DF5261166E2}" destId="{6567279B-3DD2-4A2A-9339-3ED0DF38647B}" srcOrd="0" destOrd="0" presId="urn:microsoft.com/office/officeart/2005/8/layout/cycle2"/>
    <dgm:cxn modelId="{3D27FD73-94AA-49C5-80ED-B02047E73DE8}" type="presParOf" srcId="{40262878-E17C-4A6C-9596-8DF5261166E2}" destId="{60FF39DF-B061-4270-AE0D-D4E578E62B35}" srcOrd="1" destOrd="0" presId="urn:microsoft.com/office/officeart/2005/8/layout/cycle2"/>
    <dgm:cxn modelId="{4934E9C8-2343-4760-AFC7-5BB23474D9EA}" type="presParOf" srcId="{60FF39DF-B061-4270-AE0D-D4E578E62B35}" destId="{E9D8F6DC-2D10-40A1-9D80-02B99593F49B}" srcOrd="0" destOrd="0" presId="urn:microsoft.com/office/officeart/2005/8/layout/cycle2"/>
    <dgm:cxn modelId="{429B956B-1F66-4786-8E05-160EA779F83B}" type="presParOf" srcId="{40262878-E17C-4A6C-9596-8DF5261166E2}" destId="{003B94BD-E1E4-47B6-B73B-B3BBF51CE62D}" srcOrd="2" destOrd="0" presId="urn:microsoft.com/office/officeart/2005/8/layout/cycle2"/>
    <dgm:cxn modelId="{6903EECD-DA21-4D7A-8E09-733A2678C6FE}" type="presParOf" srcId="{40262878-E17C-4A6C-9596-8DF5261166E2}" destId="{518D2236-EDEF-43FD-B494-ECD3313F2AFE}" srcOrd="3" destOrd="0" presId="urn:microsoft.com/office/officeart/2005/8/layout/cycle2"/>
    <dgm:cxn modelId="{2AC615C6-4A80-49BB-8895-40EEC44AD93D}" type="presParOf" srcId="{518D2236-EDEF-43FD-B494-ECD3313F2AFE}" destId="{498EF0FB-035A-43A7-8F4E-53EAB941976D}" srcOrd="0" destOrd="0" presId="urn:microsoft.com/office/officeart/2005/8/layout/cycle2"/>
    <dgm:cxn modelId="{1097769D-D29E-4069-831C-AD1C2F3C9F62}" type="presParOf" srcId="{40262878-E17C-4A6C-9596-8DF5261166E2}" destId="{3A926807-04FE-4C8C-A317-50BD2B555A3B}" srcOrd="4" destOrd="0" presId="urn:microsoft.com/office/officeart/2005/8/layout/cycle2"/>
    <dgm:cxn modelId="{8CF97741-A408-49D8-99C0-4517AE502E72}" type="presParOf" srcId="{40262878-E17C-4A6C-9596-8DF5261166E2}" destId="{C90EE003-03A9-4A80-9128-98407381325F}" srcOrd="5" destOrd="0" presId="urn:microsoft.com/office/officeart/2005/8/layout/cycle2"/>
    <dgm:cxn modelId="{A57F2B31-D41E-4F65-A69E-9729607FFFB0}" type="presParOf" srcId="{C90EE003-03A9-4A80-9128-98407381325F}" destId="{543A5605-A5D7-4306-941E-47A80EF89A1B}" srcOrd="0" destOrd="0" presId="urn:microsoft.com/office/officeart/2005/8/layout/cycle2"/>
    <dgm:cxn modelId="{6B31428D-D4E4-4CC1-99A3-855CB699E673}" type="presParOf" srcId="{40262878-E17C-4A6C-9596-8DF5261166E2}" destId="{98BB78EF-B8E0-474D-BDB9-3746330ED4F2}" srcOrd="6" destOrd="0" presId="urn:microsoft.com/office/officeart/2005/8/layout/cycle2"/>
    <dgm:cxn modelId="{262D705F-AAD7-4BC0-AF88-048D29C9B5CD}" type="presParOf" srcId="{40262878-E17C-4A6C-9596-8DF5261166E2}" destId="{0334ECF6-B55F-478B-8496-3569A027D8E8}" srcOrd="7" destOrd="0" presId="urn:microsoft.com/office/officeart/2005/8/layout/cycle2"/>
    <dgm:cxn modelId="{ED990B88-6B15-49C8-96B2-BCAB28EC5C87}" type="presParOf" srcId="{0334ECF6-B55F-478B-8496-3569A027D8E8}" destId="{A772C6AA-7326-48DE-B98F-826D97592089}" srcOrd="0" destOrd="0" presId="urn:microsoft.com/office/officeart/2005/8/layout/cycle2"/>
    <dgm:cxn modelId="{EE71FCEC-197B-4989-AB92-BDB8C1A4D5D3}" type="presParOf" srcId="{40262878-E17C-4A6C-9596-8DF5261166E2}" destId="{BB63FB21-0BBA-4B66-B4FF-E42E670153E1}" srcOrd="8" destOrd="0" presId="urn:microsoft.com/office/officeart/2005/8/layout/cycle2"/>
    <dgm:cxn modelId="{C41B9952-6812-496B-8D05-D386F67531D7}" type="presParOf" srcId="{40262878-E17C-4A6C-9596-8DF5261166E2}" destId="{C1B3F306-3BF2-41FC-AA0E-A9F258558194}" srcOrd="9" destOrd="0" presId="urn:microsoft.com/office/officeart/2005/8/layout/cycle2"/>
    <dgm:cxn modelId="{FC1A59CA-DD60-4EC5-913D-B82942E329D4}" type="presParOf" srcId="{C1B3F306-3BF2-41FC-AA0E-A9F258558194}" destId="{54952598-7C42-4708-9878-1003AC8D04FC}" srcOrd="0" destOrd="0" presId="urn:microsoft.com/office/officeart/2005/8/layout/cycle2"/>
    <dgm:cxn modelId="{9C8EEFB9-3EBE-4336-A7DE-84C39D31B521}" type="presParOf" srcId="{40262878-E17C-4A6C-9596-8DF5261166E2}" destId="{6965B7DC-D8C6-4721-98C8-2A21762EBA7F}" srcOrd="10" destOrd="0" presId="urn:microsoft.com/office/officeart/2005/8/layout/cycle2"/>
    <dgm:cxn modelId="{447D46EA-BAE2-41A9-950D-87D46969F7AF}" type="presParOf" srcId="{40262878-E17C-4A6C-9596-8DF5261166E2}" destId="{8F2A9C2C-4BDB-42FA-A940-46C9B8C10979}" srcOrd="11" destOrd="0" presId="urn:microsoft.com/office/officeart/2005/8/layout/cycle2"/>
    <dgm:cxn modelId="{5B7B5351-5D97-4244-A5BC-F171DEE60DA8}" type="presParOf" srcId="{8F2A9C2C-4BDB-42FA-A940-46C9B8C10979}" destId="{EB572A1E-4F22-490B-9ECF-4C90A5C37FF4}" srcOrd="0" destOrd="0" presId="urn:microsoft.com/office/officeart/2005/8/layout/cycle2"/>
    <dgm:cxn modelId="{51200011-98C1-4AD0-8B6D-E927A0EE1FCC}" type="presParOf" srcId="{40262878-E17C-4A6C-9596-8DF5261166E2}" destId="{0A2BE260-DE85-4A3E-93DA-E84225F17B89}" srcOrd="12" destOrd="0" presId="urn:microsoft.com/office/officeart/2005/8/layout/cycle2"/>
    <dgm:cxn modelId="{B5CDF1F3-CF0F-4CFC-B66D-865D635F52D9}" type="presParOf" srcId="{40262878-E17C-4A6C-9596-8DF5261166E2}" destId="{D280F482-D077-41A6-92CF-113AE1803B32}" srcOrd="13" destOrd="0" presId="urn:microsoft.com/office/officeart/2005/8/layout/cycle2"/>
    <dgm:cxn modelId="{8AFB26B4-1B8C-45B1-BD6C-3749CBE2F858}" type="presParOf" srcId="{D280F482-D077-41A6-92CF-113AE1803B32}" destId="{7CF58263-B8CC-485B-9546-8BB72714E661}"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6AF821-28CE-4576-9DF8-9ECF569EDEE1}"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FF50FD8B-5C78-4B5A-B27A-6CE3F8B004C2}">
      <dgm:prSet custT="1"/>
      <dgm:spPr/>
      <dgm:t>
        <a:bodyPr/>
        <a:lstStyle/>
        <a:p>
          <a:r>
            <a:rPr lang="en-US" sz="2400" b="0" smtClean="0"/>
            <a:t>Trách </a:t>
          </a:r>
          <a:r>
            <a:rPr lang="en-US" sz="2400" b="0"/>
            <a:t>nhiệm và tận tụy;</a:t>
          </a:r>
        </a:p>
      </dgm:t>
    </dgm:pt>
    <dgm:pt modelId="{ED180F1A-FBDE-46B1-8573-83DE2B605618}" type="parTrans" cxnId="{B2BA81D5-0421-404E-8894-0D9F433F3499}">
      <dgm:prSet/>
      <dgm:spPr/>
      <dgm:t>
        <a:bodyPr/>
        <a:lstStyle/>
        <a:p>
          <a:endParaRPr lang="en-US" sz="2400"/>
        </a:p>
      </dgm:t>
    </dgm:pt>
    <dgm:pt modelId="{AC874D15-CD95-4613-99EA-1BBEFD824AC0}" type="sibTrans" cxnId="{B2BA81D5-0421-404E-8894-0D9F433F3499}">
      <dgm:prSet/>
      <dgm:spPr/>
      <dgm:t>
        <a:bodyPr/>
        <a:lstStyle/>
        <a:p>
          <a:endParaRPr lang="en-US" sz="2400"/>
        </a:p>
      </dgm:t>
    </dgm:pt>
    <dgm:pt modelId="{E404A467-C9A7-4F6D-979D-65D1FB4CFAEB}">
      <dgm:prSet custT="1"/>
      <dgm:spPr/>
      <dgm:t>
        <a:bodyPr/>
        <a:lstStyle/>
        <a:p>
          <a:r>
            <a:rPr lang="en-US" sz="2400" b="0" smtClean="0"/>
            <a:t>Nhân </a:t>
          </a:r>
          <a:r>
            <a:rPr lang="en-US" sz="2400" b="0"/>
            <a:t>hậu và công tâm;</a:t>
          </a:r>
        </a:p>
      </dgm:t>
    </dgm:pt>
    <dgm:pt modelId="{76FF7E3D-4C02-4EA2-B986-21935BEFBE43}" type="parTrans" cxnId="{20496B2A-7EA2-4A3D-81DC-4043C6AFC315}">
      <dgm:prSet/>
      <dgm:spPr/>
      <dgm:t>
        <a:bodyPr/>
        <a:lstStyle/>
        <a:p>
          <a:endParaRPr lang="en-US" sz="2400"/>
        </a:p>
      </dgm:t>
    </dgm:pt>
    <dgm:pt modelId="{AE264CE7-D4E5-4C1B-B85D-B1CA35632AF3}" type="sibTrans" cxnId="{20496B2A-7EA2-4A3D-81DC-4043C6AFC315}">
      <dgm:prSet/>
      <dgm:spPr/>
      <dgm:t>
        <a:bodyPr/>
        <a:lstStyle/>
        <a:p>
          <a:endParaRPr lang="en-US" sz="2400"/>
        </a:p>
      </dgm:t>
    </dgm:pt>
    <dgm:pt modelId="{E47B813A-0037-4121-8922-3826CF9B87E1}">
      <dgm:prSet custT="1"/>
      <dgm:spPr/>
      <dgm:t>
        <a:bodyPr/>
        <a:lstStyle/>
        <a:p>
          <a:r>
            <a:rPr lang="en-US" sz="2400" b="0" smtClean="0"/>
            <a:t>Nhạy </a:t>
          </a:r>
          <a:r>
            <a:rPr lang="en-US" sz="2400" b="0"/>
            <a:t>cảm và tinh tế;</a:t>
          </a:r>
        </a:p>
      </dgm:t>
    </dgm:pt>
    <dgm:pt modelId="{9ECDB435-1A3B-495B-B7BB-37E57D00A74D}" type="parTrans" cxnId="{14E975E9-798C-4167-A2B7-727C9BD28E7F}">
      <dgm:prSet/>
      <dgm:spPr/>
      <dgm:t>
        <a:bodyPr/>
        <a:lstStyle/>
        <a:p>
          <a:endParaRPr lang="en-US" sz="2400"/>
        </a:p>
      </dgm:t>
    </dgm:pt>
    <dgm:pt modelId="{BC1C5CC5-738A-4FB7-A61E-26DFAB918934}" type="sibTrans" cxnId="{14E975E9-798C-4167-A2B7-727C9BD28E7F}">
      <dgm:prSet/>
      <dgm:spPr/>
      <dgm:t>
        <a:bodyPr/>
        <a:lstStyle/>
        <a:p>
          <a:endParaRPr lang="en-US" sz="2400"/>
        </a:p>
      </dgm:t>
    </dgm:pt>
    <dgm:pt modelId="{7DBB8278-1D71-477E-99BF-9F55B60BF2C3}">
      <dgm:prSet custT="1"/>
      <dgm:spPr/>
      <dgm:t>
        <a:bodyPr/>
        <a:lstStyle/>
        <a:p>
          <a:r>
            <a:rPr lang="en-US" sz="2400" b="0" smtClean="0"/>
            <a:t>Cởi </a:t>
          </a:r>
          <a:r>
            <a:rPr lang="en-US" sz="2400" b="0"/>
            <a:t>mở và lắng nghe;</a:t>
          </a:r>
        </a:p>
      </dgm:t>
    </dgm:pt>
    <dgm:pt modelId="{BEEB182A-766E-4FD7-B994-228B938FA7CF}" type="parTrans" cxnId="{FE397294-AA25-4B34-9BDD-EE09AB172B40}">
      <dgm:prSet/>
      <dgm:spPr/>
      <dgm:t>
        <a:bodyPr/>
        <a:lstStyle/>
        <a:p>
          <a:endParaRPr lang="en-US" sz="2400"/>
        </a:p>
      </dgm:t>
    </dgm:pt>
    <dgm:pt modelId="{B51AE400-C7D6-401C-8733-2A356FC3D1F0}" type="sibTrans" cxnId="{FE397294-AA25-4B34-9BDD-EE09AB172B40}">
      <dgm:prSet/>
      <dgm:spPr/>
      <dgm:t>
        <a:bodyPr/>
        <a:lstStyle/>
        <a:p>
          <a:endParaRPr lang="en-US" sz="2400"/>
        </a:p>
      </dgm:t>
    </dgm:pt>
    <dgm:pt modelId="{79662D00-DDB2-4654-852A-3AAD6FA77D25}">
      <dgm:prSet custT="1"/>
      <dgm:spPr/>
      <dgm:t>
        <a:bodyPr/>
        <a:lstStyle/>
        <a:p>
          <a:r>
            <a:rPr lang="en-US" sz="2400" b="0" smtClean="0"/>
            <a:t>Trung </a:t>
          </a:r>
          <a:r>
            <a:rPr lang="en-US" sz="2400" b="0"/>
            <a:t>thực và thẳng thắn;</a:t>
          </a:r>
        </a:p>
      </dgm:t>
    </dgm:pt>
    <dgm:pt modelId="{1B061ECC-D1EB-4447-8F9A-7EB7AF907801}" type="parTrans" cxnId="{FA61DC76-6301-403E-85FC-245EE6E14D78}">
      <dgm:prSet/>
      <dgm:spPr/>
      <dgm:t>
        <a:bodyPr/>
        <a:lstStyle/>
        <a:p>
          <a:endParaRPr lang="en-US" sz="2400"/>
        </a:p>
      </dgm:t>
    </dgm:pt>
    <dgm:pt modelId="{FC4200B1-6E78-40A8-A9DF-B2A8FAB9A2EB}" type="sibTrans" cxnId="{FA61DC76-6301-403E-85FC-245EE6E14D78}">
      <dgm:prSet/>
      <dgm:spPr/>
      <dgm:t>
        <a:bodyPr/>
        <a:lstStyle/>
        <a:p>
          <a:endParaRPr lang="en-US" sz="2400"/>
        </a:p>
      </dgm:t>
    </dgm:pt>
    <dgm:pt modelId="{38B081AF-11E0-4A56-8661-296756ECD45C}">
      <dgm:prSet custT="1"/>
      <dgm:spPr/>
      <dgm:t>
        <a:bodyPr/>
        <a:lstStyle/>
        <a:p>
          <a:r>
            <a:rPr lang="en-US" sz="2400" b="0" smtClean="0"/>
            <a:t>Nắm </a:t>
          </a:r>
          <a:r>
            <a:rPr lang="en-US" sz="2400" b="0"/>
            <a:t>bắt kiến thức </a:t>
          </a:r>
          <a:r>
            <a:rPr lang="en-US" sz="2400" b="0" smtClean="0"/>
            <a:t>nhanh</a:t>
          </a:r>
          <a:endParaRPr lang="en-US" sz="2400" b="0"/>
        </a:p>
      </dgm:t>
    </dgm:pt>
    <dgm:pt modelId="{33353BBA-423F-4DD2-937E-CEB94DC3601A}" type="parTrans" cxnId="{19663203-92D4-462D-A47A-E552C254A9ED}">
      <dgm:prSet/>
      <dgm:spPr/>
      <dgm:t>
        <a:bodyPr/>
        <a:lstStyle/>
        <a:p>
          <a:endParaRPr lang="en-US" sz="2400"/>
        </a:p>
      </dgm:t>
    </dgm:pt>
    <dgm:pt modelId="{B86783FA-A343-4EAD-8C32-D8CCB898E269}" type="sibTrans" cxnId="{19663203-92D4-462D-A47A-E552C254A9ED}">
      <dgm:prSet/>
      <dgm:spPr/>
      <dgm:t>
        <a:bodyPr/>
        <a:lstStyle/>
        <a:p>
          <a:endParaRPr lang="en-US" sz="2400"/>
        </a:p>
      </dgm:t>
    </dgm:pt>
    <dgm:pt modelId="{46EFB3B8-F5DC-40AD-8DAE-EDB29B1A76BA}" type="pres">
      <dgm:prSet presAssocID="{646AF821-28CE-4576-9DF8-9ECF569EDEE1}" presName="CompostProcess" presStyleCnt="0">
        <dgm:presLayoutVars>
          <dgm:dir/>
          <dgm:resizeHandles val="exact"/>
        </dgm:presLayoutVars>
      </dgm:prSet>
      <dgm:spPr/>
      <dgm:t>
        <a:bodyPr/>
        <a:lstStyle/>
        <a:p>
          <a:endParaRPr lang="en-US"/>
        </a:p>
      </dgm:t>
    </dgm:pt>
    <dgm:pt modelId="{C973A877-3A35-4A7E-B150-E6F671E00C48}" type="pres">
      <dgm:prSet presAssocID="{646AF821-28CE-4576-9DF8-9ECF569EDEE1}" presName="arrow" presStyleLbl="bgShp" presStyleIdx="0" presStyleCnt="1" custScaleX="117647"/>
      <dgm:spPr/>
    </dgm:pt>
    <dgm:pt modelId="{B6F8AFCF-D527-4997-A004-07BA3872260F}" type="pres">
      <dgm:prSet presAssocID="{646AF821-28CE-4576-9DF8-9ECF569EDEE1}" presName="linearProcess" presStyleCnt="0"/>
      <dgm:spPr/>
    </dgm:pt>
    <dgm:pt modelId="{11B0F048-ABDE-45B8-8D81-6A8CA84C2A95}" type="pres">
      <dgm:prSet presAssocID="{FF50FD8B-5C78-4B5A-B27A-6CE3F8B004C2}" presName="textNode" presStyleLbl="node1" presStyleIdx="0" presStyleCnt="6" custScaleY="123832">
        <dgm:presLayoutVars>
          <dgm:bulletEnabled val="1"/>
        </dgm:presLayoutVars>
      </dgm:prSet>
      <dgm:spPr/>
      <dgm:t>
        <a:bodyPr/>
        <a:lstStyle/>
        <a:p>
          <a:endParaRPr lang="en-US"/>
        </a:p>
      </dgm:t>
    </dgm:pt>
    <dgm:pt modelId="{FE4BF91E-F65E-46F7-8DBE-E60A8FE1F0D8}" type="pres">
      <dgm:prSet presAssocID="{AC874D15-CD95-4613-99EA-1BBEFD824AC0}" presName="sibTrans" presStyleCnt="0"/>
      <dgm:spPr/>
    </dgm:pt>
    <dgm:pt modelId="{3D608996-FDC1-438B-AF88-E5B6EA57C213}" type="pres">
      <dgm:prSet presAssocID="{E404A467-C9A7-4F6D-979D-65D1FB4CFAEB}" presName="textNode" presStyleLbl="node1" presStyleIdx="1" presStyleCnt="6" custScaleY="123832">
        <dgm:presLayoutVars>
          <dgm:bulletEnabled val="1"/>
        </dgm:presLayoutVars>
      </dgm:prSet>
      <dgm:spPr/>
      <dgm:t>
        <a:bodyPr/>
        <a:lstStyle/>
        <a:p>
          <a:endParaRPr lang="en-US"/>
        </a:p>
      </dgm:t>
    </dgm:pt>
    <dgm:pt modelId="{C26783EF-F399-4F43-A44D-4CC89C7941B3}" type="pres">
      <dgm:prSet presAssocID="{AE264CE7-D4E5-4C1B-B85D-B1CA35632AF3}" presName="sibTrans" presStyleCnt="0"/>
      <dgm:spPr/>
    </dgm:pt>
    <dgm:pt modelId="{43251C57-E1D9-4B7F-8F6E-F24A15773E3B}" type="pres">
      <dgm:prSet presAssocID="{E47B813A-0037-4121-8922-3826CF9B87E1}" presName="textNode" presStyleLbl="node1" presStyleIdx="2" presStyleCnt="6" custScaleY="123832">
        <dgm:presLayoutVars>
          <dgm:bulletEnabled val="1"/>
        </dgm:presLayoutVars>
      </dgm:prSet>
      <dgm:spPr/>
      <dgm:t>
        <a:bodyPr/>
        <a:lstStyle/>
        <a:p>
          <a:endParaRPr lang="en-US"/>
        </a:p>
      </dgm:t>
    </dgm:pt>
    <dgm:pt modelId="{41C413B9-14E7-4A84-BC8D-ACE4799AEA01}" type="pres">
      <dgm:prSet presAssocID="{BC1C5CC5-738A-4FB7-A61E-26DFAB918934}" presName="sibTrans" presStyleCnt="0"/>
      <dgm:spPr/>
    </dgm:pt>
    <dgm:pt modelId="{3D0EE271-DDF8-4775-9B53-FCED29F5DA0E}" type="pres">
      <dgm:prSet presAssocID="{7DBB8278-1D71-477E-99BF-9F55B60BF2C3}" presName="textNode" presStyleLbl="node1" presStyleIdx="3" presStyleCnt="6" custScaleY="123832">
        <dgm:presLayoutVars>
          <dgm:bulletEnabled val="1"/>
        </dgm:presLayoutVars>
      </dgm:prSet>
      <dgm:spPr/>
      <dgm:t>
        <a:bodyPr/>
        <a:lstStyle/>
        <a:p>
          <a:endParaRPr lang="en-US"/>
        </a:p>
      </dgm:t>
    </dgm:pt>
    <dgm:pt modelId="{8EBD6E54-68D2-432F-99BA-73671315C605}" type="pres">
      <dgm:prSet presAssocID="{B51AE400-C7D6-401C-8733-2A356FC3D1F0}" presName="sibTrans" presStyleCnt="0"/>
      <dgm:spPr/>
    </dgm:pt>
    <dgm:pt modelId="{D053AF17-A285-4CE8-8B8A-F7F5D6F7085D}" type="pres">
      <dgm:prSet presAssocID="{79662D00-DDB2-4654-852A-3AAD6FA77D25}" presName="textNode" presStyleLbl="node1" presStyleIdx="4" presStyleCnt="6" custScaleY="123832">
        <dgm:presLayoutVars>
          <dgm:bulletEnabled val="1"/>
        </dgm:presLayoutVars>
      </dgm:prSet>
      <dgm:spPr/>
      <dgm:t>
        <a:bodyPr/>
        <a:lstStyle/>
        <a:p>
          <a:endParaRPr lang="en-US"/>
        </a:p>
      </dgm:t>
    </dgm:pt>
    <dgm:pt modelId="{1CD57921-D19D-4997-9D45-93479991F750}" type="pres">
      <dgm:prSet presAssocID="{FC4200B1-6E78-40A8-A9DF-B2A8FAB9A2EB}" presName="sibTrans" presStyleCnt="0"/>
      <dgm:spPr/>
    </dgm:pt>
    <dgm:pt modelId="{3B479DDF-329F-4DA6-B546-65B4047D8E3D}" type="pres">
      <dgm:prSet presAssocID="{38B081AF-11E0-4A56-8661-296756ECD45C}" presName="textNode" presStyleLbl="node1" presStyleIdx="5" presStyleCnt="6" custScaleY="123832">
        <dgm:presLayoutVars>
          <dgm:bulletEnabled val="1"/>
        </dgm:presLayoutVars>
      </dgm:prSet>
      <dgm:spPr/>
      <dgm:t>
        <a:bodyPr/>
        <a:lstStyle/>
        <a:p>
          <a:endParaRPr lang="en-US"/>
        </a:p>
      </dgm:t>
    </dgm:pt>
  </dgm:ptLst>
  <dgm:cxnLst>
    <dgm:cxn modelId="{FA61DC76-6301-403E-85FC-245EE6E14D78}" srcId="{646AF821-28CE-4576-9DF8-9ECF569EDEE1}" destId="{79662D00-DDB2-4654-852A-3AAD6FA77D25}" srcOrd="4" destOrd="0" parTransId="{1B061ECC-D1EB-4447-8F9A-7EB7AF907801}" sibTransId="{FC4200B1-6E78-40A8-A9DF-B2A8FAB9A2EB}"/>
    <dgm:cxn modelId="{39723039-B904-484E-AF45-3B7425A6E579}" type="presOf" srcId="{38B081AF-11E0-4A56-8661-296756ECD45C}" destId="{3B479DDF-329F-4DA6-B546-65B4047D8E3D}" srcOrd="0" destOrd="0" presId="urn:microsoft.com/office/officeart/2005/8/layout/hProcess9"/>
    <dgm:cxn modelId="{B2BA81D5-0421-404E-8894-0D9F433F3499}" srcId="{646AF821-28CE-4576-9DF8-9ECF569EDEE1}" destId="{FF50FD8B-5C78-4B5A-B27A-6CE3F8B004C2}" srcOrd="0" destOrd="0" parTransId="{ED180F1A-FBDE-46B1-8573-83DE2B605618}" sibTransId="{AC874D15-CD95-4613-99EA-1BBEFD824AC0}"/>
    <dgm:cxn modelId="{FE397294-AA25-4B34-9BDD-EE09AB172B40}" srcId="{646AF821-28CE-4576-9DF8-9ECF569EDEE1}" destId="{7DBB8278-1D71-477E-99BF-9F55B60BF2C3}" srcOrd="3" destOrd="0" parTransId="{BEEB182A-766E-4FD7-B994-228B938FA7CF}" sibTransId="{B51AE400-C7D6-401C-8733-2A356FC3D1F0}"/>
    <dgm:cxn modelId="{2021048F-DC57-4572-8F00-64914D4647C9}" type="presOf" srcId="{FF50FD8B-5C78-4B5A-B27A-6CE3F8B004C2}" destId="{11B0F048-ABDE-45B8-8D81-6A8CA84C2A95}" srcOrd="0" destOrd="0" presId="urn:microsoft.com/office/officeart/2005/8/layout/hProcess9"/>
    <dgm:cxn modelId="{90E897ED-3E36-4912-B17B-8AFB09E545AA}" type="presOf" srcId="{7DBB8278-1D71-477E-99BF-9F55B60BF2C3}" destId="{3D0EE271-DDF8-4775-9B53-FCED29F5DA0E}" srcOrd="0" destOrd="0" presId="urn:microsoft.com/office/officeart/2005/8/layout/hProcess9"/>
    <dgm:cxn modelId="{E45D1E71-406B-4519-B8C7-A21239D86455}" type="presOf" srcId="{646AF821-28CE-4576-9DF8-9ECF569EDEE1}" destId="{46EFB3B8-F5DC-40AD-8DAE-EDB29B1A76BA}" srcOrd="0" destOrd="0" presId="urn:microsoft.com/office/officeart/2005/8/layout/hProcess9"/>
    <dgm:cxn modelId="{9B039805-0A92-4DE5-8990-E9B3706F96DF}" type="presOf" srcId="{E404A467-C9A7-4F6D-979D-65D1FB4CFAEB}" destId="{3D608996-FDC1-438B-AF88-E5B6EA57C213}" srcOrd="0" destOrd="0" presId="urn:microsoft.com/office/officeart/2005/8/layout/hProcess9"/>
    <dgm:cxn modelId="{19663203-92D4-462D-A47A-E552C254A9ED}" srcId="{646AF821-28CE-4576-9DF8-9ECF569EDEE1}" destId="{38B081AF-11E0-4A56-8661-296756ECD45C}" srcOrd="5" destOrd="0" parTransId="{33353BBA-423F-4DD2-937E-CEB94DC3601A}" sibTransId="{B86783FA-A343-4EAD-8C32-D8CCB898E269}"/>
    <dgm:cxn modelId="{20496B2A-7EA2-4A3D-81DC-4043C6AFC315}" srcId="{646AF821-28CE-4576-9DF8-9ECF569EDEE1}" destId="{E404A467-C9A7-4F6D-979D-65D1FB4CFAEB}" srcOrd="1" destOrd="0" parTransId="{76FF7E3D-4C02-4EA2-B986-21935BEFBE43}" sibTransId="{AE264CE7-D4E5-4C1B-B85D-B1CA35632AF3}"/>
    <dgm:cxn modelId="{14E975E9-798C-4167-A2B7-727C9BD28E7F}" srcId="{646AF821-28CE-4576-9DF8-9ECF569EDEE1}" destId="{E47B813A-0037-4121-8922-3826CF9B87E1}" srcOrd="2" destOrd="0" parTransId="{9ECDB435-1A3B-495B-B7BB-37E57D00A74D}" sibTransId="{BC1C5CC5-738A-4FB7-A61E-26DFAB918934}"/>
    <dgm:cxn modelId="{796BF047-B9C8-40F9-9E20-6461265B9D4A}" type="presOf" srcId="{E47B813A-0037-4121-8922-3826CF9B87E1}" destId="{43251C57-E1D9-4B7F-8F6E-F24A15773E3B}" srcOrd="0" destOrd="0" presId="urn:microsoft.com/office/officeart/2005/8/layout/hProcess9"/>
    <dgm:cxn modelId="{A907732F-30CC-43B2-BBDA-A7B87E1B5257}" type="presOf" srcId="{79662D00-DDB2-4654-852A-3AAD6FA77D25}" destId="{D053AF17-A285-4CE8-8B8A-F7F5D6F7085D}" srcOrd="0" destOrd="0" presId="urn:microsoft.com/office/officeart/2005/8/layout/hProcess9"/>
    <dgm:cxn modelId="{478141A2-D71D-43FA-897B-6F05FB909468}" type="presParOf" srcId="{46EFB3B8-F5DC-40AD-8DAE-EDB29B1A76BA}" destId="{C973A877-3A35-4A7E-B150-E6F671E00C48}" srcOrd="0" destOrd="0" presId="urn:microsoft.com/office/officeart/2005/8/layout/hProcess9"/>
    <dgm:cxn modelId="{06481850-32F7-4B58-A854-6FF5B58C8698}" type="presParOf" srcId="{46EFB3B8-F5DC-40AD-8DAE-EDB29B1A76BA}" destId="{B6F8AFCF-D527-4997-A004-07BA3872260F}" srcOrd="1" destOrd="0" presId="urn:microsoft.com/office/officeart/2005/8/layout/hProcess9"/>
    <dgm:cxn modelId="{FC260F90-BF73-4163-AB01-35DC7C90D039}" type="presParOf" srcId="{B6F8AFCF-D527-4997-A004-07BA3872260F}" destId="{11B0F048-ABDE-45B8-8D81-6A8CA84C2A95}" srcOrd="0" destOrd="0" presId="urn:microsoft.com/office/officeart/2005/8/layout/hProcess9"/>
    <dgm:cxn modelId="{C6F660CB-27A5-4999-B0E9-0C959D877050}" type="presParOf" srcId="{B6F8AFCF-D527-4997-A004-07BA3872260F}" destId="{FE4BF91E-F65E-46F7-8DBE-E60A8FE1F0D8}" srcOrd="1" destOrd="0" presId="urn:microsoft.com/office/officeart/2005/8/layout/hProcess9"/>
    <dgm:cxn modelId="{C488EE99-A57E-4F6C-B485-5E4AB0520D86}" type="presParOf" srcId="{B6F8AFCF-D527-4997-A004-07BA3872260F}" destId="{3D608996-FDC1-438B-AF88-E5B6EA57C213}" srcOrd="2" destOrd="0" presId="urn:microsoft.com/office/officeart/2005/8/layout/hProcess9"/>
    <dgm:cxn modelId="{E3A52E29-DD30-4A24-9E46-026D68C41591}" type="presParOf" srcId="{B6F8AFCF-D527-4997-A004-07BA3872260F}" destId="{C26783EF-F399-4F43-A44D-4CC89C7941B3}" srcOrd="3" destOrd="0" presId="urn:microsoft.com/office/officeart/2005/8/layout/hProcess9"/>
    <dgm:cxn modelId="{E7C83C28-865E-42DF-8252-C69AF4478DCF}" type="presParOf" srcId="{B6F8AFCF-D527-4997-A004-07BA3872260F}" destId="{43251C57-E1D9-4B7F-8F6E-F24A15773E3B}" srcOrd="4" destOrd="0" presId="urn:microsoft.com/office/officeart/2005/8/layout/hProcess9"/>
    <dgm:cxn modelId="{FFBEE176-D92C-44B7-A2AA-6CC2E0B3781F}" type="presParOf" srcId="{B6F8AFCF-D527-4997-A004-07BA3872260F}" destId="{41C413B9-14E7-4A84-BC8D-ACE4799AEA01}" srcOrd="5" destOrd="0" presId="urn:microsoft.com/office/officeart/2005/8/layout/hProcess9"/>
    <dgm:cxn modelId="{65EE39BE-2EE0-4F4A-87B8-A30BDB3CCB12}" type="presParOf" srcId="{B6F8AFCF-D527-4997-A004-07BA3872260F}" destId="{3D0EE271-DDF8-4775-9B53-FCED29F5DA0E}" srcOrd="6" destOrd="0" presId="urn:microsoft.com/office/officeart/2005/8/layout/hProcess9"/>
    <dgm:cxn modelId="{D450185E-85B6-4B9A-A190-6C551F6DB03C}" type="presParOf" srcId="{B6F8AFCF-D527-4997-A004-07BA3872260F}" destId="{8EBD6E54-68D2-432F-99BA-73671315C605}" srcOrd="7" destOrd="0" presId="urn:microsoft.com/office/officeart/2005/8/layout/hProcess9"/>
    <dgm:cxn modelId="{9B533B60-85BE-4C13-B9FD-9BB5BBFB02C9}" type="presParOf" srcId="{B6F8AFCF-D527-4997-A004-07BA3872260F}" destId="{D053AF17-A285-4CE8-8B8A-F7F5D6F7085D}" srcOrd="8" destOrd="0" presId="urn:microsoft.com/office/officeart/2005/8/layout/hProcess9"/>
    <dgm:cxn modelId="{F1986381-6871-4F4B-ADBD-CEF394917D2E}" type="presParOf" srcId="{B6F8AFCF-D527-4997-A004-07BA3872260F}" destId="{1CD57921-D19D-4997-9D45-93479991F750}" srcOrd="9" destOrd="0" presId="urn:microsoft.com/office/officeart/2005/8/layout/hProcess9"/>
    <dgm:cxn modelId="{D770DEE5-80A2-418A-8A0A-B22A4A90861A}" type="presParOf" srcId="{B6F8AFCF-D527-4997-A004-07BA3872260F}" destId="{3B479DDF-329F-4DA6-B546-65B4047D8E3D}"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623BAA-6B23-4403-A25D-B62D6FD44BDC}"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AE40945F-6C53-44B0-B3F2-D3AD47BF38C2}">
      <dgm:prSet custT="1"/>
      <dgm:spPr/>
      <dgm:t>
        <a:bodyPr/>
        <a:lstStyle/>
        <a:p>
          <a:pPr algn="l"/>
          <a:r>
            <a:rPr lang="en-US" sz="2800" b="1">
              <a:latin typeface="Times New Roman" pitchFamily="18" charset="0"/>
              <a:cs typeface="Times New Roman" pitchFamily="18" charset="0"/>
            </a:rPr>
            <a:t>b) Phụ nữ cần biết xây dựng mối quan hệ </a:t>
          </a:r>
        </a:p>
      </dgm:t>
    </dgm:pt>
    <dgm:pt modelId="{EAC02E90-6204-4336-B234-713C21D07279}" type="parTrans" cxnId="{3D5122F4-9322-4E75-8EDC-AA120B22F3EE}">
      <dgm:prSet/>
      <dgm:spPr/>
      <dgm:t>
        <a:bodyPr/>
        <a:lstStyle/>
        <a:p>
          <a:endParaRPr lang="en-US"/>
        </a:p>
      </dgm:t>
    </dgm:pt>
    <dgm:pt modelId="{B517B87A-2353-47E5-B25A-79E1D67076B0}" type="sibTrans" cxnId="{3D5122F4-9322-4E75-8EDC-AA120B22F3EE}">
      <dgm:prSet/>
      <dgm:spPr/>
      <dgm:t>
        <a:bodyPr/>
        <a:lstStyle/>
        <a:p>
          <a:endParaRPr lang="en-US"/>
        </a:p>
      </dgm:t>
    </dgm:pt>
    <dgm:pt modelId="{BAC2E0EE-0178-4CD7-857F-6F9DECA278E8}">
      <dgm:prSet/>
      <dgm:spPr/>
      <dgm:t>
        <a:bodyPr/>
        <a:lstStyle/>
        <a:p>
          <a:pPr algn="l"/>
          <a:r>
            <a:rPr lang="en-US" b="0">
              <a:latin typeface="Times New Roman" pitchFamily="18" charset="0"/>
              <a:cs typeface="Times New Roman" pitchFamily="18" charset="0"/>
            </a:rPr>
            <a:t>- Trong mối quan hệ với mọi người cần khiêm tốn nhưng không tự ti, mạnh dạn nhưng không tự cao.</a:t>
          </a:r>
          <a:endParaRPr lang="en-US">
            <a:latin typeface="Times New Roman" pitchFamily="18" charset="0"/>
            <a:cs typeface="Times New Roman" pitchFamily="18" charset="0"/>
          </a:endParaRPr>
        </a:p>
      </dgm:t>
    </dgm:pt>
    <dgm:pt modelId="{F12573E4-9027-4C4A-A789-BA656E07C492}" type="parTrans" cxnId="{FEB6D663-DC6D-4179-94E9-F8880C28C522}">
      <dgm:prSet/>
      <dgm:spPr/>
      <dgm:t>
        <a:bodyPr/>
        <a:lstStyle/>
        <a:p>
          <a:endParaRPr lang="en-US"/>
        </a:p>
      </dgm:t>
    </dgm:pt>
    <dgm:pt modelId="{A94133C2-D8C6-4CDD-BD82-572BACCBA832}" type="sibTrans" cxnId="{FEB6D663-DC6D-4179-94E9-F8880C28C522}">
      <dgm:prSet/>
      <dgm:spPr/>
      <dgm:t>
        <a:bodyPr/>
        <a:lstStyle/>
        <a:p>
          <a:endParaRPr lang="en-US"/>
        </a:p>
      </dgm:t>
    </dgm:pt>
    <dgm:pt modelId="{EC51A514-D40A-45A2-88C8-9AF015BA6A20}">
      <dgm:prSet/>
      <dgm:spPr/>
      <dgm:t>
        <a:bodyPr/>
        <a:lstStyle/>
        <a:p>
          <a:pPr algn="l"/>
          <a:r>
            <a:rPr lang="en-US" b="0">
              <a:latin typeface="Times New Roman" pitchFamily="18" charset="0"/>
              <a:cs typeface="Times New Roman" pitchFamily="18" charset="0"/>
            </a:rPr>
            <a:t>- Chân thành cởi mở, tranh thủ sự giúp đỡ của mọi người: Bạn bè, đồng nghiệp, các tổ chức và người dân trong cộng đồng.</a:t>
          </a:r>
          <a:endParaRPr lang="en-US">
            <a:latin typeface="Times New Roman" pitchFamily="18" charset="0"/>
            <a:cs typeface="Times New Roman" pitchFamily="18" charset="0"/>
          </a:endParaRPr>
        </a:p>
      </dgm:t>
    </dgm:pt>
    <dgm:pt modelId="{2D7BC5E8-DA10-42B1-AD58-F8B3EF081145}" type="parTrans" cxnId="{9C4BE53C-5F1D-4B9D-8C93-BF42E28668ED}">
      <dgm:prSet/>
      <dgm:spPr/>
      <dgm:t>
        <a:bodyPr/>
        <a:lstStyle/>
        <a:p>
          <a:endParaRPr lang="en-US"/>
        </a:p>
      </dgm:t>
    </dgm:pt>
    <dgm:pt modelId="{3C012925-6EC1-4D25-9F09-CBAA5BFB2A19}" type="sibTrans" cxnId="{9C4BE53C-5F1D-4B9D-8C93-BF42E28668ED}">
      <dgm:prSet/>
      <dgm:spPr/>
      <dgm:t>
        <a:bodyPr/>
        <a:lstStyle/>
        <a:p>
          <a:endParaRPr lang="en-US"/>
        </a:p>
      </dgm:t>
    </dgm:pt>
    <dgm:pt modelId="{B8B233B1-4356-4493-9CB9-11D8DC9F44D2}" type="pres">
      <dgm:prSet presAssocID="{83623BAA-6B23-4403-A25D-B62D6FD44BDC}" presName="diagram" presStyleCnt="0">
        <dgm:presLayoutVars>
          <dgm:chPref val="1"/>
          <dgm:dir/>
          <dgm:animOne val="branch"/>
          <dgm:animLvl val="lvl"/>
          <dgm:resizeHandles/>
        </dgm:presLayoutVars>
      </dgm:prSet>
      <dgm:spPr/>
      <dgm:t>
        <a:bodyPr/>
        <a:lstStyle/>
        <a:p>
          <a:endParaRPr lang="en-US"/>
        </a:p>
      </dgm:t>
    </dgm:pt>
    <dgm:pt modelId="{E000BF2C-0129-4F62-9DBE-4939C27E4ED5}" type="pres">
      <dgm:prSet presAssocID="{AE40945F-6C53-44B0-B3F2-D3AD47BF38C2}" presName="root" presStyleCnt="0"/>
      <dgm:spPr/>
    </dgm:pt>
    <dgm:pt modelId="{ED7538F7-4ACF-45E9-B887-C400B2797025}" type="pres">
      <dgm:prSet presAssocID="{AE40945F-6C53-44B0-B3F2-D3AD47BF38C2}" presName="rootComposite" presStyleCnt="0"/>
      <dgm:spPr/>
    </dgm:pt>
    <dgm:pt modelId="{B633E6CF-BDC9-4837-BC9F-4FE032DD7EF5}" type="pres">
      <dgm:prSet presAssocID="{AE40945F-6C53-44B0-B3F2-D3AD47BF38C2}" presName="rootText" presStyleLbl="node1" presStyleIdx="0" presStyleCnt="1" custScaleX="228702" custScaleY="32989"/>
      <dgm:spPr/>
      <dgm:t>
        <a:bodyPr/>
        <a:lstStyle/>
        <a:p>
          <a:endParaRPr lang="en-US"/>
        </a:p>
      </dgm:t>
    </dgm:pt>
    <dgm:pt modelId="{2D72D402-079C-4D24-AF2C-6BE21879C569}" type="pres">
      <dgm:prSet presAssocID="{AE40945F-6C53-44B0-B3F2-D3AD47BF38C2}" presName="rootConnector" presStyleLbl="node1" presStyleIdx="0" presStyleCnt="1"/>
      <dgm:spPr/>
      <dgm:t>
        <a:bodyPr/>
        <a:lstStyle/>
        <a:p>
          <a:endParaRPr lang="en-US"/>
        </a:p>
      </dgm:t>
    </dgm:pt>
    <dgm:pt modelId="{BC411976-1CB0-4FC6-9A22-366AA70193AA}" type="pres">
      <dgm:prSet presAssocID="{AE40945F-6C53-44B0-B3F2-D3AD47BF38C2}" presName="childShape" presStyleCnt="0"/>
      <dgm:spPr/>
    </dgm:pt>
    <dgm:pt modelId="{26A39ACA-6893-473E-8471-CAE4F4EB215B}" type="pres">
      <dgm:prSet presAssocID="{F12573E4-9027-4C4A-A789-BA656E07C492}" presName="Name13" presStyleLbl="parChTrans1D2" presStyleIdx="0" presStyleCnt="2"/>
      <dgm:spPr/>
      <dgm:t>
        <a:bodyPr/>
        <a:lstStyle/>
        <a:p>
          <a:endParaRPr lang="en-US"/>
        </a:p>
      </dgm:t>
    </dgm:pt>
    <dgm:pt modelId="{92A38997-8BEB-47A3-AF9C-651C70E17204}" type="pres">
      <dgm:prSet presAssocID="{BAC2E0EE-0178-4CD7-857F-6F9DECA278E8}" presName="childText" presStyleLbl="bgAcc1" presStyleIdx="0" presStyleCnt="2" custScaleX="213378" custScaleY="73991" custLinFactNeighborX="1522" custLinFactNeighborY="-6117">
        <dgm:presLayoutVars>
          <dgm:bulletEnabled val="1"/>
        </dgm:presLayoutVars>
      </dgm:prSet>
      <dgm:spPr/>
      <dgm:t>
        <a:bodyPr/>
        <a:lstStyle/>
        <a:p>
          <a:endParaRPr lang="en-US"/>
        </a:p>
      </dgm:t>
    </dgm:pt>
    <dgm:pt modelId="{B2D2238B-65B9-445A-9C19-186FAC4D15EA}" type="pres">
      <dgm:prSet presAssocID="{2D7BC5E8-DA10-42B1-AD58-F8B3EF081145}" presName="Name13" presStyleLbl="parChTrans1D2" presStyleIdx="1" presStyleCnt="2"/>
      <dgm:spPr/>
      <dgm:t>
        <a:bodyPr/>
        <a:lstStyle/>
        <a:p>
          <a:endParaRPr lang="en-US"/>
        </a:p>
      </dgm:t>
    </dgm:pt>
    <dgm:pt modelId="{2D7A30A6-8D44-4E76-A94D-880E20E434F4}" type="pres">
      <dgm:prSet presAssocID="{EC51A514-D40A-45A2-88C8-9AF015BA6A20}" presName="childText" presStyleLbl="bgAcc1" presStyleIdx="1" presStyleCnt="2" custScaleX="213993" custScaleY="75612" custLinFactNeighborX="0" custLinFactNeighborY="-13402">
        <dgm:presLayoutVars>
          <dgm:bulletEnabled val="1"/>
        </dgm:presLayoutVars>
      </dgm:prSet>
      <dgm:spPr/>
      <dgm:t>
        <a:bodyPr/>
        <a:lstStyle/>
        <a:p>
          <a:endParaRPr lang="en-US"/>
        </a:p>
      </dgm:t>
    </dgm:pt>
  </dgm:ptLst>
  <dgm:cxnLst>
    <dgm:cxn modelId="{FEB6D663-DC6D-4179-94E9-F8880C28C522}" srcId="{AE40945F-6C53-44B0-B3F2-D3AD47BF38C2}" destId="{BAC2E0EE-0178-4CD7-857F-6F9DECA278E8}" srcOrd="0" destOrd="0" parTransId="{F12573E4-9027-4C4A-A789-BA656E07C492}" sibTransId="{A94133C2-D8C6-4CDD-BD82-572BACCBA832}"/>
    <dgm:cxn modelId="{0FD69A30-6A5B-475A-A518-FB5A9ADE482D}" type="presOf" srcId="{AE40945F-6C53-44B0-B3F2-D3AD47BF38C2}" destId="{B633E6CF-BDC9-4837-BC9F-4FE032DD7EF5}" srcOrd="0" destOrd="0" presId="urn:microsoft.com/office/officeart/2005/8/layout/hierarchy3"/>
    <dgm:cxn modelId="{3D5122F4-9322-4E75-8EDC-AA120B22F3EE}" srcId="{83623BAA-6B23-4403-A25D-B62D6FD44BDC}" destId="{AE40945F-6C53-44B0-B3F2-D3AD47BF38C2}" srcOrd="0" destOrd="0" parTransId="{EAC02E90-6204-4336-B234-713C21D07279}" sibTransId="{B517B87A-2353-47E5-B25A-79E1D67076B0}"/>
    <dgm:cxn modelId="{35586B30-C02B-468A-A8FF-B452D5E2A179}" type="presOf" srcId="{F12573E4-9027-4C4A-A789-BA656E07C492}" destId="{26A39ACA-6893-473E-8471-CAE4F4EB215B}" srcOrd="0" destOrd="0" presId="urn:microsoft.com/office/officeart/2005/8/layout/hierarchy3"/>
    <dgm:cxn modelId="{EF797404-7C7E-48E3-B65F-55FD22F096CC}" type="presOf" srcId="{83623BAA-6B23-4403-A25D-B62D6FD44BDC}" destId="{B8B233B1-4356-4493-9CB9-11D8DC9F44D2}" srcOrd="0" destOrd="0" presId="urn:microsoft.com/office/officeart/2005/8/layout/hierarchy3"/>
    <dgm:cxn modelId="{EF3BA633-C352-486A-BB2B-6E97E2D71952}" type="presOf" srcId="{EC51A514-D40A-45A2-88C8-9AF015BA6A20}" destId="{2D7A30A6-8D44-4E76-A94D-880E20E434F4}" srcOrd="0" destOrd="0" presId="urn:microsoft.com/office/officeart/2005/8/layout/hierarchy3"/>
    <dgm:cxn modelId="{B9FC81EC-B401-48B2-AEB0-586C2DB02E25}" type="presOf" srcId="{2D7BC5E8-DA10-42B1-AD58-F8B3EF081145}" destId="{B2D2238B-65B9-445A-9C19-186FAC4D15EA}" srcOrd="0" destOrd="0" presId="urn:microsoft.com/office/officeart/2005/8/layout/hierarchy3"/>
    <dgm:cxn modelId="{FBA2C6C0-D78A-4906-86A0-4C9437359CF8}" type="presOf" srcId="{BAC2E0EE-0178-4CD7-857F-6F9DECA278E8}" destId="{92A38997-8BEB-47A3-AF9C-651C70E17204}" srcOrd="0" destOrd="0" presId="urn:microsoft.com/office/officeart/2005/8/layout/hierarchy3"/>
    <dgm:cxn modelId="{FF6EC27B-33F4-457E-A775-D2C3D5541A80}" type="presOf" srcId="{AE40945F-6C53-44B0-B3F2-D3AD47BF38C2}" destId="{2D72D402-079C-4D24-AF2C-6BE21879C569}" srcOrd="1" destOrd="0" presId="urn:microsoft.com/office/officeart/2005/8/layout/hierarchy3"/>
    <dgm:cxn modelId="{9C4BE53C-5F1D-4B9D-8C93-BF42E28668ED}" srcId="{AE40945F-6C53-44B0-B3F2-D3AD47BF38C2}" destId="{EC51A514-D40A-45A2-88C8-9AF015BA6A20}" srcOrd="1" destOrd="0" parTransId="{2D7BC5E8-DA10-42B1-AD58-F8B3EF081145}" sibTransId="{3C012925-6EC1-4D25-9F09-CBAA5BFB2A19}"/>
    <dgm:cxn modelId="{31B90DC5-AD06-4ED6-B0D4-468775A9B05A}" type="presParOf" srcId="{B8B233B1-4356-4493-9CB9-11D8DC9F44D2}" destId="{E000BF2C-0129-4F62-9DBE-4939C27E4ED5}" srcOrd="0" destOrd="0" presId="urn:microsoft.com/office/officeart/2005/8/layout/hierarchy3"/>
    <dgm:cxn modelId="{CFCF704E-4D32-40C1-8DCA-1210EC69E2D9}" type="presParOf" srcId="{E000BF2C-0129-4F62-9DBE-4939C27E4ED5}" destId="{ED7538F7-4ACF-45E9-B887-C400B2797025}" srcOrd="0" destOrd="0" presId="urn:microsoft.com/office/officeart/2005/8/layout/hierarchy3"/>
    <dgm:cxn modelId="{A90380E9-CD0B-45D4-AC00-6FD2326AA7A0}" type="presParOf" srcId="{ED7538F7-4ACF-45E9-B887-C400B2797025}" destId="{B633E6CF-BDC9-4837-BC9F-4FE032DD7EF5}" srcOrd="0" destOrd="0" presId="urn:microsoft.com/office/officeart/2005/8/layout/hierarchy3"/>
    <dgm:cxn modelId="{D20A7E8B-9465-43EA-8BEB-14E4E807AB2A}" type="presParOf" srcId="{ED7538F7-4ACF-45E9-B887-C400B2797025}" destId="{2D72D402-079C-4D24-AF2C-6BE21879C569}" srcOrd="1" destOrd="0" presId="urn:microsoft.com/office/officeart/2005/8/layout/hierarchy3"/>
    <dgm:cxn modelId="{15657577-FA8C-41CA-A043-8D889CB0E622}" type="presParOf" srcId="{E000BF2C-0129-4F62-9DBE-4939C27E4ED5}" destId="{BC411976-1CB0-4FC6-9A22-366AA70193AA}" srcOrd="1" destOrd="0" presId="urn:microsoft.com/office/officeart/2005/8/layout/hierarchy3"/>
    <dgm:cxn modelId="{D341DAAE-B36D-4B0C-B295-5B0B12686E6A}" type="presParOf" srcId="{BC411976-1CB0-4FC6-9A22-366AA70193AA}" destId="{26A39ACA-6893-473E-8471-CAE4F4EB215B}" srcOrd="0" destOrd="0" presId="urn:microsoft.com/office/officeart/2005/8/layout/hierarchy3"/>
    <dgm:cxn modelId="{B6E7FD2C-15C5-4A5E-BA31-38F21B6A3BF7}" type="presParOf" srcId="{BC411976-1CB0-4FC6-9A22-366AA70193AA}" destId="{92A38997-8BEB-47A3-AF9C-651C70E17204}" srcOrd="1" destOrd="0" presId="urn:microsoft.com/office/officeart/2005/8/layout/hierarchy3"/>
    <dgm:cxn modelId="{087DD6C3-0AD1-4EAA-893C-053D3B58D5BE}" type="presParOf" srcId="{BC411976-1CB0-4FC6-9A22-366AA70193AA}" destId="{B2D2238B-65B9-445A-9C19-186FAC4D15EA}" srcOrd="2" destOrd="0" presId="urn:microsoft.com/office/officeart/2005/8/layout/hierarchy3"/>
    <dgm:cxn modelId="{E4293315-B397-4DEB-9B5A-640569860787}" type="presParOf" srcId="{BC411976-1CB0-4FC6-9A22-366AA70193AA}" destId="{2D7A30A6-8D44-4E76-A94D-880E20E434F4}"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3E6CF-BDC9-4837-BC9F-4FE032DD7EF5}">
      <dsp:nvSpPr>
        <dsp:cNvPr id="0" name=""/>
        <dsp:cNvSpPr/>
      </dsp:nvSpPr>
      <dsp:spPr>
        <a:xfrm>
          <a:off x="2452" y="267812"/>
          <a:ext cx="8986695" cy="6481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35560" rIns="53340" bIns="35560" numCol="1" spcCol="1270" anchor="ctr" anchorCtr="0">
          <a:noAutofit/>
        </a:bodyPr>
        <a:lstStyle/>
        <a:p>
          <a:pPr lvl="0" algn="l" defTabSz="1244600">
            <a:lnSpc>
              <a:spcPct val="90000"/>
            </a:lnSpc>
            <a:spcBef>
              <a:spcPct val="0"/>
            </a:spcBef>
            <a:spcAft>
              <a:spcPct val="35000"/>
            </a:spcAft>
          </a:pPr>
          <a:r>
            <a:rPr lang="en-US" sz="2800" b="1" kern="1200">
              <a:latin typeface="Times New Roman" pitchFamily="18" charset="0"/>
              <a:cs typeface="Times New Roman" pitchFamily="18" charset="0"/>
            </a:rPr>
            <a:t>b) Phụ nữ cần biết xây dựng mối quan hệ </a:t>
          </a:r>
        </a:p>
      </dsp:txBody>
      <dsp:txXfrm>
        <a:off x="21435" y="286795"/>
        <a:ext cx="8948729" cy="610174"/>
      </dsp:txXfrm>
    </dsp:sp>
    <dsp:sp modelId="{26A39ACA-6893-473E-8471-CAE4F4EB215B}">
      <dsp:nvSpPr>
        <dsp:cNvPr id="0" name=""/>
        <dsp:cNvSpPr/>
      </dsp:nvSpPr>
      <dsp:spPr>
        <a:xfrm>
          <a:off x="901121" y="915952"/>
          <a:ext cx="946514" cy="1097854"/>
        </a:xfrm>
        <a:custGeom>
          <a:avLst/>
          <a:gdLst/>
          <a:ahLst/>
          <a:cxnLst/>
          <a:rect l="0" t="0" r="0" b="0"/>
          <a:pathLst>
            <a:path>
              <a:moveTo>
                <a:pt x="0" y="0"/>
              </a:moveTo>
              <a:lnTo>
                <a:pt x="0" y="1097854"/>
              </a:lnTo>
              <a:lnTo>
                <a:pt x="946514" y="109785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A38997-8BEB-47A3-AF9C-651C70E17204}">
      <dsp:nvSpPr>
        <dsp:cNvPr id="0" name=""/>
        <dsp:cNvSpPr/>
      </dsp:nvSpPr>
      <dsp:spPr>
        <a:xfrm>
          <a:off x="1847636" y="1286950"/>
          <a:ext cx="6707639" cy="14537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l" defTabSz="1333500">
            <a:lnSpc>
              <a:spcPct val="90000"/>
            </a:lnSpc>
            <a:spcBef>
              <a:spcPct val="0"/>
            </a:spcBef>
            <a:spcAft>
              <a:spcPct val="35000"/>
            </a:spcAft>
          </a:pPr>
          <a:r>
            <a:rPr lang="en-US" sz="3000" b="0" kern="1200">
              <a:latin typeface="Times New Roman" pitchFamily="18" charset="0"/>
              <a:cs typeface="Times New Roman" pitchFamily="18" charset="0"/>
            </a:rPr>
            <a:t>- Trong mối quan hệ với mọi người cần khiêm tốn nhưng không tự ti, mạnh dạn nhưng không tự cao.</a:t>
          </a:r>
          <a:endParaRPr lang="en-US" sz="3000" kern="1200">
            <a:latin typeface="Times New Roman" pitchFamily="18" charset="0"/>
            <a:cs typeface="Times New Roman" pitchFamily="18" charset="0"/>
          </a:endParaRPr>
        </a:p>
      </dsp:txBody>
      <dsp:txXfrm>
        <a:off x="1890214" y="1329528"/>
        <a:ext cx="6622483" cy="1368557"/>
      </dsp:txXfrm>
    </dsp:sp>
    <dsp:sp modelId="{B2D2238B-65B9-445A-9C19-186FAC4D15EA}">
      <dsp:nvSpPr>
        <dsp:cNvPr id="0" name=""/>
        <dsp:cNvSpPr/>
      </dsp:nvSpPr>
      <dsp:spPr>
        <a:xfrm>
          <a:off x="901121" y="915952"/>
          <a:ext cx="898669" cy="2915542"/>
        </a:xfrm>
        <a:custGeom>
          <a:avLst/>
          <a:gdLst/>
          <a:ahLst/>
          <a:cxnLst/>
          <a:rect l="0" t="0" r="0" b="0"/>
          <a:pathLst>
            <a:path>
              <a:moveTo>
                <a:pt x="0" y="0"/>
              </a:moveTo>
              <a:lnTo>
                <a:pt x="0" y="2915542"/>
              </a:lnTo>
              <a:lnTo>
                <a:pt x="898669" y="29155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7A30A6-8D44-4E76-A94D-880E20E434F4}">
      <dsp:nvSpPr>
        <dsp:cNvPr id="0" name=""/>
        <dsp:cNvSpPr/>
      </dsp:nvSpPr>
      <dsp:spPr>
        <a:xfrm>
          <a:off x="1799791" y="3088714"/>
          <a:ext cx="6726971" cy="14855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38100" rIns="57150" bIns="38100" numCol="1" spcCol="1270" anchor="ctr" anchorCtr="0">
          <a:noAutofit/>
        </a:bodyPr>
        <a:lstStyle/>
        <a:p>
          <a:pPr lvl="0" algn="l" defTabSz="1333500">
            <a:lnSpc>
              <a:spcPct val="90000"/>
            </a:lnSpc>
            <a:spcBef>
              <a:spcPct val="0"/>
            </a:spcBef>
            <a:spcAft>
              <a:spcPct val="35000"/>
            </a:spcAft>
          </a:pPr>
          <a:r>
            <a:rPr lang="en-US" sz="3000" b="0" kern="1200">
              <a:latin typeface="Times New Roman" pitchFamily="18" charset="0"/>
              <a:cs typeface="Times New Roman" pitchFamily="18" charset="0"/>
            </a:rPr>
            <a:t>- Chân thành cởi mở, tranh thủ sự giúp đỡ của mọi người: Bạn bè, đồng nghiệp, các tổ chức và người dân trong cộng đồng.</a:t>
          </a:r>
          <a:endParaRPr lang="en-US" sz="3000" kern="1200">
            <a:latin typeface="Times New Roman" pitchFamily="18" charset="0"/>
            <a:cs typeface="Times New Roman" pitchFamily="18" charset="0"/>
          </a:endParaRPr>
        </a:p>
      </dsp:txBody>
      <dsp:txXfrm>
        <a:off x="1843302" y="3132225"/>
        <a:ext cx="6639949" cy="1398540"/>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04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E23C6FB-C1C7-4BC4-8152-C8FC0EAB9C42}" type="slidenum">
              <a:rPr lang="en-US" altLang="en-US"/>
              <a:pPr/>
              <a:t>‹#›</a:t>
            </a:fld>
            <a:endParaRPr lang="en-US" altLang="en-US"/>
          </a:p>
        </p:txBody>
      </p:sp>
    </p:spTree>
    <p:extLst>
      <p:ext uri="{BB962C8B-B14F-4D97-AF65-F5344CB8AC3E}">
        <p14:creationId xmlns:p14="http://schemas.microsoft.com/office/powerpoint/2010/main" val="34360818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2</a:t>
            </a:fld>
            <a:endParaRPr lang="en-US" altLang="en-US"/>
          </a:p>
        </p:txBody>
      </p:sp>
    </p:spTree>
    <p:extLst>
      <p:ext uri="{BB962C8B-B14F-4D97-AF65-F5344CB8AC3E}">
        <p14:creationId xmlns:p14="http://schemas.microsoft.com/office/powerpoint/2010/main" val="2751539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12</a:t>
            </a:fld>
            <a:endParaRPr lang="en-US" altLang="en-US"/>
          </a:p>
        </p:txBody>
      </p:sp>
    </p:spTree>
    <p:extLst>
      <p:ext uri="{BB962C8B-B14F-4D97-AF65-F5344CB8AC3E}">
        <p14:creationId xmlns:p14="http://schemas.microsoft.com/office/powerpoint/2010/main" val="2512298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13</a:t>
            </a:fld>
            <a:endParaRPr lang="en-US" altLang="en-US"/>
          </a:p>
        </p:txBody>
      </p:sp>
    </p:spTree>
    <p:extLst>
      <p:ext uri="{BB962C8B-B14F-4D97-AF65-F5344CB8AC3E}">
        <p14:creationId xmlns:p14="http://schemas.microsoft.com/office/powerpoint/2010/main" val="1730801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14</a:t>
            </a:fld>
            <a:endParaRPr lang="en-US" altLang="en-US"/>
          </a:p>
        </p:txBody>
      </p:sp>
    </p:spTree>
    <p:extLst>
      <p:ext uri="{BB962C8B-B14F-4D97-AF65-F5344CB8AC3E}">
        <p14:creationId xmlns:p14="http://schemas.microsoft.com/office/powerpoint/2010/main" val="2422275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15</a:t>
            </a:fld>
            <a:endParaRPr lang="en-US" altLang="en-US"/>
          </a:p>
        </p:txBody>
      </p:sp>
    </p:spTree>
    <p:extLst>
      <p:ext uri="{BB962C8B-B14F-4D97-AF65-F5344CB8AC3E}">
        <p14:creationId xmlns:p14="http://schemas.microsoft.com/office/powerpoint/2010/main" val="7761401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16</a:t>
            </a:fld>
            <a:endParaRPr lang="en-US" altLang="en-US"/>
          </a:p>
        </p:txBody>
      </p:sp>
    </p:spTree>
    <p:extLst>
      <p:ext uri="{BB962C8B-B14F-4D97-AF65-F5344CB8AC3E}">
        <p14:creationId xmlns:p14="http://schemas.microsoft.com/office/powerpoint/2010/main" val="3803553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17</a:t>
            </a:fld>
            <a:endParaRPr lang="en-US" altLang="en-US"/>
          </a:p>
        </p:txBody>
      </p:sp>
    </p:spTree>
    <p:extLst>
      <p:ext uri="{BB962C8B-B14F-4D97-AF65-F5344CB8AC3E}">
        <p14:creationId xmlns:p14="http://schemas.microsoft.com/office/powerpoint/2010/main" val="252392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18</a:t>
            </a:fld>
            <a:endParaRPr lang="en-US" altLang="en-US"/>
          </a:p>
        </p:txBody>
      </p:sp>
    </p:spTree>
    <p:extLst>
      <p:ext uri="{BB962C8B-B14F-4D97-AF65-F5344CB8AC3E}">
        <p14:creationId xmlns:p14="http://schemas.microsoft.com/office/powerpoint/2010/main" val="3192987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19</a:t>
            </a:fld>
            <a:endParaRPr lang="en-US" altLang="en-US"/>
          </a:p>
        </p:txBody>
      </p:sp>
    </p:spTree>
    <p:extLst>
      <p:ext uri="{BB962C8B-B14F-4D97-AF65-F5344CB8AC3E}">
        <p14:creationId xmlns:p14="http://schemas.microsoft.com/office/powerpoint/2010/main" val="272889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20</a:t>
            </a:fld>
            <a:endParaRPr lang="en-US" altLang="en-US"/>
          </a:p>
        </p:txBody>
      </p:sp>
    </p:spTree>
    <p:extLst>
      <p:ext uri="{BB962C8B-B14F-4D97-AF65-F5344CB8AC3E}">
        <p14:creationId xmlns:p14="http://schemas.microsoft.com/office/powerpoint/2010/main" val="2331798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21</a:t>
            </a:fld>
            <a:endParaRPr lang="en-US" altLang="en-US"/>
          </a:p>
        </p:txBody>
      </p:sp>
    </p:spTree>
    <p:extLst>
      <p:ext uri="{BB962C8B-B14F-4D97-AF65-F5344CB8AC3E}">
        <p14:creationId xmlns:p14="http://schemas.microsoft.com/office/powerpoint/2010/main" val="439600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4</a:t>
            </a:fld>
            <a:endParaRPr lang="en-US" altLang="en-US"/>
          </a:p>
        </p:txBody>
      </p:sp>
    </p:spTree>
    <p:extLst>
      <p:ext uri="{BB962C8B-B14F-4D97-AF65-F5344CB8AC3E}">
        <p14:creationId xmlns:p14="http://schemas.microsoft.com/office/powerpoint/2010/main" val="2166446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22</a:t>
            </a:fld>
            <a:endParaRPr lang="en-US" altLang="en-US"/>
          </a:p>
        </p:txBody>
      </p:sp>
    </p:spTree>
    <p:extLst>
      <p:ext uri="{BB962C8B-B14F-4D97-AF65-F5344CB8AC3E}">
        <p14:creationId xmlns:p14="http://schemas.microsoft.com/office/powerpoint/2010/main" val="1741455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5</a:t>
            </a:fld>
            <a:endParaRPr lang="en-US" altLang="en-US"/>
          </a:p>
        </p:txBody>
      </p:sp>
    </p:spTree>
    <p:extLst>
      <p:ext uri="{BB962C8B-B14F-4D97-AF65-F5344CB8AC3E}">
        <p14:creationId xmlns:p14="http://schemas.microsoft.com/office/powerpoint/2010/main" val="2040244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6</a:t>
            </a:fld>
            <a:endParaRPr lang="en-US" altLang="en-US"/>
          </a:p>
        </p:txBody>
      </p:sp>
    </p:spTree>
    <p:extLst>
      <p:ext uri="{BB962C8B-B14F-4D97-AF65-F5344CB8AC3E}">
        <p14:creationId xmlns:p14="http://schemas.microsoft.com/office/powerpoint/2010/main" val="3481451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7</a:t>
            </a:fld>
            <a:endParaRPr lang="en-US" altLang="en-US"/>
          </a:p>
        </p:txBody>
      </p:sp>
    </p:spTree>
    <p:extLst>
      <p:ext uri="{BB962C8B-B14F-4D97-AF65-F5344CB8AC3E}">
        <p14:creationId xmlns:p14="http://schemas.microsoft.com/office/powerpoint/2010/main" val="3145480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8</a:t>
            </a:fld>
            <a:endParaRPr lang="en-US" altLang="en-US"/>
          </a:p>
        </p:txBody>
      </p:sp>
    </p:spTree>
    <p:extLst>
      <p:ext uri="{BB962C8B-B14F-4D97-AF65-F5344CB8AC3E}">
        <p14:creationId xmlns:p14="http://schemas.microsoft.com/office/powerpoint/2010/main" val="787016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9</a:t>
            </a:fld>
            <a:endParaRPr lang="en-US" altLang="en-US"/>
          </a:p>
        </p:txBody>
      </p:sp>
    </p:spTree>
    <p:extLst>
      <p:ext uri="{BB962C8B-B14F-4D97-AF65-F5344CB8AC3E}">
        <p14:creationId xmlns:p14="http://schemas.microsoft.com/office/powerpoint/2010/main" val="1917478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10</a:t>
            </a:fld>
            <a:endParaRPr lang="en-US" altLang="en-US"/>
          </a:p>
        </p:txBody>
      </p:sp>
    </p:spTree>
    <p:extLst>
      <p:ext uri="{BB962C8B-B14F-4D97-AF65-F5344CB8AC3E}">
        <p14:creationId xmlns:p14="http://schemas.microsoft.com/office/powerpoint/2010/main" val="2338412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23C6FB-C1C7-4BC4-8152-C8FC0EAB9C42}" type="slidenum">
              <a:rPr lang="en-US" altLang="en-US" smtClean="0"/>
              <a:pPr/>
              <a:t>11</a:t>
            </a:fld>
            <a:endParaRPr lang="en-US" altLang="en-US"/>
          </a:p>
        </p:txBody>
      </p:sp>
    </p:spTree>
    <p:extLst>
      <p:ext uri="{BB962C8B-B14F-4D97-AF65-F5344CB8AC3E}">
        <p14:creationId xmlns:p14="http://schemas.microsoft.com/office/powerpoint/2010/main" val="2109719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9BD22E0-1A90-4A76-B61F-DE81D20949F1}" type="slidenum">
              <a:rPr lang="en-US" altLang="en-US"/>
              <a:pPr/>
              <a:t>‹#›</a:t>
            </a:fld>
            <a:endParaRPr lang="en-US" altLang="en-US"/>
          </a:p>
        </p:txBody>
      </p:sp>
    </p:spTree>
    <p:extLst>
      <p:ext uri="{BB962C8B-B14F-4D97-AF65-F5344CB8AC3E}">
        <p14:creationId xmlns:p14="http://schemas.microsoft.com/office/powerpoint/2010/main" val="3744510786"/>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486D438-BB39-4480-8298-7FCB3516E2AF}" type="slidenum">
              <a:rPr lang="en-US" altLang="en-US"/>
              <a:pPr/>
              <a:t>‹#›</a:t>
            </a:fld>
            <a:endParaRPr lang="en-US" altLang="en-US"/>
          </a:p>
        </p:txBody>
      </p:sp>
    </p:spTree>
    <p:extLst>
      <p:ext uri="{BB962C8B-B14F-4D97-AF65-F5344CB8AC3E}">
        <p14:creationId xmlns:p14="http://schemas.microsoft.com/office/powerpoint/2010/main" val="187392375"/>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0813"/>
            <a:ext cx="2247900" cy="58594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150813"/>
            <a:ext cx="6591300" cy="58594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03DC20C-2626-478C-9477-DEDF36D8ED58}" type="slidenum">
              <a:rPr lang="en-US" altLang="en-US"/>
              <a:pPr/>
              <a:t>‹#›</a:t>
            </a:fld>
            <a:endParaRPr lang="en-US" altLang="en-US"/>
          </a:p>
        </p:txBody>
      </p:sp>
    </p:spTree>
    <p:extLst>
      <p:ext uri="{BB962C8B-B14F-4D97-AF65-F5344CB8AC3E}">
        <p14:creationId xmlns:p14="http://schemas.microsoft.com/office/powerpoint/2010/main" val="184713820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400"/>
            </a:lvl1pPr>
            <a:lvl2pPr marL="457200" indent="0">
              <a:buNone/>
              <a:defRPr sz="2400" b="0"/>
            </a:lvl2pPr>
            <a:lvl3pPr>
              <a:defRPr b="0"/>
            </a:lvl3pPr>
            <a:lvl4pPr>
              <a:defRPr b="0"/>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AD4CB87-1E0B-4553-AE52-09ED379F2C98}" type="slidenum">
              <a:rPr lang="en-US" altLang="en-US"/>
              <a:pPr/>
              <a:t>‹#›</a:t>
            </a:fld>
            <a:endParaRPr lang="en-US" altLang="en-US"/>
          </a:p>
        </p:txBody>
      </p:sp>
    </p:spTree>
    <p:extLst>
      <p:ext uri="{BB962C8B-B14F-4D97-AF65-F5344CB8AC3E}">
        <p14:creationId xmlns:p14="http://schemas.microsoft.com/office/powerpoint/2010/main" val="111214662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E3EA283-2700-4253-8B3C-8D375E199496}" type="slidenum">
              <a:rPr lang="en-US" altLang="en-US"/>
              <a:pPr/>
              <a:t>‹#›</a:t>
            </a:fld>
            <a:endParaRPr lang="en-US" altLang="en-US"/>
          </a:p>
        </p:txBody>
      </p:sp>
    </p:spTree>
    <p:extLst>
      <p:ext uri="{BB962C8B-B14F-4D97-AF65-F5344CB8AC3E}">
        <p14:creationId xmlns:p14="http://schemas.microsoft.com/office/powerpoint/2010/main" val="228512325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762000"/>
            <a:ext cx="4419600" cy="52482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762000"/>
            <a:ext cx="4419600" cy="52482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76051D4-FEAC-4ADD-92F0-F2EBC7D65B1A}" type="slidenum">
              <a:rPr lang="en-US" altLang="en-US"/>
              <a:pPr/>
              <a:t>‹#›</a:t>
            </a:fld>
            <a:endParaRPr lang="en-US" altLang="en-US"/>
          </a:p>
        </p:txBody>
      </p:sp>
    </p:spTree>
    <p:extLst>
      <p:ext uri="{BB962C8B-B14F-4D97-AF65-F5344CB8AC3E}">
        <p14:creationId xmlns:p14="http://schemas.microsoft.com/office/powerpoint/2010/main" val="163830686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E13A5A3-A81B-4D67-B625-9CB854613F0C}" type="slidenum">
              <a:rPr lang="en-US" altLang="en-US"/>
              <a:pPr/>
              <a:t>‹#›</a:t>
            </a:fld>
            <a:endParaRPr lang="en-US" altLang="en-US"/>
          </a:p>
        </p:txBody>
      </p:sp>
    </p:spTree>
    <p:extLst>
      <p:ext uri="{BB962C8B-B14F-4D97-AF65-F5344CB8AC3E}">
        <p14:creationId xmlns:p14="http://schemas.microsoft.com/office/powerpoint/2010/main" val="243498513"/>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0089367-198D-4C2F-9884-EAC61DA2C038}" type="slidenum">
              <a:rPr lang="en-US" altLang="en-US"/>
              <a:pPr/>
              <a:t>‹#›</a:t>
            </a:fld>
            <a:endParaRPr lang="en-US" altLang="en-US"/>
          </a:p>
        </p:txBody>
      </p:sp>
    </p:spTree>
    <p:extLst>
      <p:ext uri="{BB962C8B-B14F-4D97-AF65-F5344CB8AC3E}">
        <p14:creationId xmlns:p14="http://schemas.microsoft.com/office/powerpoint/2010/main" val="2237381681"/>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7A708C07-0C5D-48EF-A200-B13A7FCCE03F}" type="slidenum">
              <a:rPr lang="en-US" altLang="en-US"/>
              <a:pPr/>
              <a:t>‹#›</a:t>
            </a:fld>
            <a:endParaRPr lang="en-US" altLang="en-US"/>
          </a:p>
        </p:txBody>
      </p:sp>
    </p:spTree>
    <p:extLst>
      <p:ext uri="{BB962C8B-B14F-4D97-AF65-F5344CB8AC3E}">
        <p14:creationId xmlns:p14="http://schemas.microsoft.com/office/powerpoint/2010/main" val="120431600"/>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B881202-53E6-495E-9AA4-268D15039B6D}" type="slidenum">
              <a:rPr lang="en-US" altLang="en-US"/>
              <a:pPr/>
              <a:t>‹#›</a:t>
            </a:fld>
            <a:endParaRPr lang="en-US" altLang="en-US"/>
          </a:p>
        </p:txBody>
      </p:sp>
    </p:spTree>
    <p:extLst>
      <p:ext uri="{BB962C8B-B14F-4D97-AF65-F5344CB8AC3E}">
        <p14:creationId xmlns:p14="http://schemas.microsoft.com/office/powerpoint/2010/main" val="4036421497"/>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64CA4BD-C797-475C-8F8E-96AC07423033}" type="slidenum">
              <a:rPr lang="en-US" altLang="en-US"/>
              <a:pPr/>
              <a:t>‹#›</a:t>
            </a:fld>
            <a:endParaRPr lang="en-US" altLang="en-US"/>
          </a:p>
        </p:txBody>
      </p:sp>
    </p:spTree>
    <p:extLst>
      <p:ext uri="{BB962C8B-B14F-4D97-AF65-F5344CB8AC3E}">
        <p14:creationId xmlns:p14="http://schemas.microsoft.com/office/powerpoint/2010/main" val="383358345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Freeform 15"/>
          <p:cNvSpPr>
            <a:spLocks/>
          </p:cNvSpPr>
          <p:nvPr/>
        </p:nvSpPr>
        <p:spPr bwMode="gray">
          <a:xfrm>
            <a:off x="0" y="5443538"/>
            <a:ext cx="9144000" cy="1414462"/>
          </a:xfrm>
          <a:custGeom>
            <a:avLst/>
            <a:gdLst/>
            <a:ahLst/>
            <a:cxnLst>
              <a:cxn ang="0">
                <a:pos x="5760" y="885"/>
              </a:cxn>
              <a:cxn ang="0">
                <a:pos x="5760" y="0"/>
              </a:cxn>
              <a:cxn ang="0">
                <a:pos x="2832" y="626"/>
              </a:cxn>
              <a:cxn ang="0">
                <a:pos x="0" y="36"/>
              </a:cxn>
              <a:cxn ang="0">
                <a:pos x="0" y="891"/>
              </a:cxn>
              <a:cxn ang="0">
                <a:pos x="5760" y="885"/>
              </a:cxn>
            </a:cxnLst>
            <a:rect l="0" t="0" r="r" b="b"/>
            <a:pathLst>
              <a:path w="5760" h="891">
                <a:moveTo>
                  <a:pt x="5760" y="885"/>
                </a:moveTo>
                <a:lnTo>
                  <a:pt x="5760" y="0"/>
                </a:lnTo>
                <a:cubicBezTo>
                  <a:pt x="4888" y="573"/>
                  <a:pt x="3696" y="609"/>
                  <a:pt x="2832" y="626"/>
                </a:cubicBezTo>
                <a:cubicBezTo>
                  <a:pt x="1968" y="643"/>
                  <a:pt x="640" y="474"/>
                  <a:pt x="0" y="36"/>
                </a:cubicBezTo>
                <a:lnTo>
                  <a:pt x="0" y="891"/>
                </a:lnTo>
                <a:lnTo>
                  <a:pt x="5760" y="885"/>
                </a:lnTo>
                <a:close/>
              </a:path>
            </a:pathLst>
          </a:custGeom>
          <a:gradFill rotWithShape="1">
            <a:gsLst>
              <a:gs pos="0">
                <a:schemeClr val="accent1"/>
              </a:gs>
              <a:gs pos="100000">
                <a:schemeClr val="accent1">
                  <a:gamma/>
                  <a:tint val="15294"/>
                  <a:invGamma/>
                </a:schemeClr>
              </a:gs>
            </a:gsLst>
            <a:lin ang="5400000" scaled="1"/>
          </a:gradFill>
          <a:ln w="9525">
            <a:noFill/>
            <a:round/>
            <a:headEnd/>
            <a:tailEnd/>
          </a:ln>
          <a:effectLst/>
        </p:spPr>
        <p:txBody>
          <a:bodyPr/>
          <a:lstStyle/>
          <a:p>
            <a:pPr>
              <a:defRPr/>
            </a:pPr>
            <a:endParaRPr lang="en-US" sz="2500">
              <a:latin typeface="Times New Roman" pitchFamily="18" charset="0"/>
              <a:cs typeface="+mn-cs"/>
            </a:endParaRPr>
          </a:p>
        </p:txBody>
      </p:sp>
      <p:graphicFrame>
        <p:nvGraphicFramePr>
          <p:cNvPr id="6147" name="Object 16"/>
          <p:cNvGraphicFramePr>
            <a:graphicFrameLocks noChangeAspect="1"/>
          </p:cNvGraphicFramePr>
          <p:nvPr/>
        </p:nvGraphicFramePr>
        <p:xfrm>
          <a:off x="0" y="0"/>
          <a:ext cx="9144000" cy="692150"/>
        </p:xfrm>
        <a:graphic>
          <a:graphicData uri="http://schemas.openxmlformats.org/presentationml/2006/ole">
            <mc:AlternateContent xmlns:mc="http://schemas.openxmlformats.org/markup-compatibility/2006">
              <mc:Choice xmlns:v="urn:schemas-microsoft-com:vml" Requires="v">
                <p:oleObj spid="_x0000_s6211" name="Image" r:id="rId14" imgW="7390476" imgH="913963" progId="Photoshop.Image.6">
                  <p:embed/>
                </p:oleObj>
              </mc:Choice>
              <mc:Fallback>
                <p:oleObj name="Image" r:id="rId14" imgW="7390476" imgH="913963" progId="Photoshop.Image.6">
                  <p:embed/>
                  <p:pic>
                    <p:nvPicPr>
                      <p:cNvPr id="0"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gray">
                      <a:xfrm>
                        <a:off x="0" y="0"/>
                        <a:ext cx="9144000"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1" name="Rectangle 17"/>
          <p:cNvSpPr>
            <a:spLocks noChangeArrowheads="1"/>
          </p:cNvSpPr>
          <p:nvPr/>
        </p:nvSpPr>
        <p:spPr bwMode="gray">
          <a:xfrm>
            <a:off x="0" y="6538913"/>
            <a:ext cx="9144000" cy="333375"/>
          </a:xfrm>
          <a:prstGeom prst="rect">
            <a:avLst/>
          </a:prstGeom>
          <a:gradFill rotWithShape="1">
            <a:gsLst>
              <a:gs pos="0">
                <a:schemeClr val="tx2"/>
              </a:gs>
              <a:gs pos="100000">
                <a:schemeClr val="accent1"/>
              </a:gs>
            </a:gsLst>
            <a:lin ang="0" scaled="1"/>
          </a:gradFill>
          <a:ln w="9525">
            <a:noFill/>
            <a:miter lim="800000"/>
            <a:headEnd/>
            <a:tailEnd/>
          </a:ln>
          <a:effectLst/>
        </p:spPr>
        <p:txBody>
          <a:bodyPr wrap="none" anchor="ctr"/>
          <a:lstStyle/>
          <a:p>
            <a:pPr>
              <a:defRPr/>
            </a:pPr>
            <a:endParaRPr lang="en-US" sz="2500">
              <a:latin typeface="Times New Roman" pitchFamily="18" charset="0"/>
              <a:cs typeface="+mn-cs"/>
            </a:endParaRPr>
          </a:p>
        </p:txBody>
      </p:sp>
      <p:sp>
        <p:nvSpPr>
          <p:cNvPr id="1042" name="Rectangle 18"/>
          <p:cNvSpPr>
            <a:spLocks noChangeArrowheads="1"/>
          </p:cNvSpPr>
          <p:nvPr/>
        </p:nvSpPr>
        <p:spPr bwMode="gray">
          <a:xfrm>
            <a:off x="0" y="692150"/>
            <a:ext cx="9144000" cy="73025"/>
          </a:xfrm>
          <a:prstGeom prst="rect">
            <a:avLst/>
          </a:prstGeom>
          <a:gradFill rotWithShape="1">
            <a:gsLst>
              <a:gs pos="0">
                <a:schemeClr val="accent1"/>
              </a:gs>
              <a:gs pos="50000">
                <a:schemeClr val="accent1">
                  <a:gamma/>
                  <a:tint val="27451"/>
                  <a:invGamma/>
                </a:schemeClr>
              </a:gs>
              <a:gs pos="100000">
                <a:schemeClr val="accent1"/>
              </a:gs>
            </a:gsLst>
            <a:lin ang="0" scaled="1"/>
          </a:gradFill>
          <a:ln w="9525">
            <a:noFill/>
            <a:miter lim="800000"/>
            <a:headEnd/>
            <a:tailEnd/>
          </a:ln>
          <a:effectLst/>
        </p:spPr>
        <p:txBody>
          <a:bodyPr wrap="none" anchor="ctr"/>
          <a:lstStyle/>
          <a:p>
            <a:pPr>
              <a:defRPr/>
            </a:pPr>
            <a:endParaRPr lang="en-US" sz="2500">
              <a:latin typeface="Times New Roman" pitchFamily="18" charset="0"/>
              <a:cs typeface="+mn-cs"/>
            </a:endParaRPr>
          </a:p>
        </p:txBody>
      </p:sp>
      <p:sp>
        <p:nvSpPr>
          <p:cNvPr id="6150" name="Rectangle 3"/>
          <p:cNvSpPr>
            <a:spLocks noGrp="1" noChangeArrowheads="1"/>
          </p:cNvSpPr>
          <p:nvPr>
            <p:ph type="body" idx="1"/>
          </p:nvPr>
        </p:nvSpPr>
        <p:spPr bwMode="auto">
          <a:xfrm>
            <a:off x="0" y="762000"/>
            <a:ext cx="8991600" cy="524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white">
          <a:xfrm>
            <a:off x="457200" y="6523038"/>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bg1"/>
                </a:solidFill>
                <a:latin typeface="+mn-lt"/>
              </a:defRPr>
            </a:lvl1pPr>
          </a:lstStyle>
          <a:p>
            <a:endParaRPr lang="en-US" altLang="en-US"/>
          </a:p>
        </p:txBody>
      </p:sp>
      <p:sp>
        <p:nvSpPr>
          <p:cNvPr id="1029" name="Rectangle 5"/>
          <p:cNvSpPr>
            <a:spLocks noGrp="1" noChangeArrowheads="1"/>
          </p:cNvSpPr>
          <p:nvPr>
            <p:ph type="ftr" sz="quarter" idx="3"/>
          </p:nvPr>
        </p:nvSpPr>
        <p:spPr bwMode="white">
          <a:xfrm>
            <a:off x="3048000" y="6537325"/>
            <a:ext cx="24384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b="1">
                <a:solidFill>
                  <a:schemeClr val="bg1"/>
                </a:solidFill>
                <a:latin typeface="+mn-lt"/>
              </a:defRPr>
            </a:lvl1pPr>
          </a:lstStyle>
          <a:p>
            <a:endParaRPr lang="en-US" altLang="en-US"/>
          </a:p>
        </p:txBody>
      </p:sp>
      <p:sp>
        <p:nvSpPr>
          <p:cNvPr id="1030" name="Rectangle 6"/>
          <p:cNvSpPr>
            <a:spLocks noGrp="1" noChangeArrowheads="1"/>
          </p:cNvSpPr>
          <p:nvPr>
            <p:ph type="sldNum" sz="quarter" idx="4"/>
          </p:nvPr>
        </p:nvSpPr>
        <p:spPr bwMode="white">
          <a:xfrm>
            <a:off x="7010400" y="6537325"/>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fld id="{85003957-2406-4ABF-A7F4-352EFA8B5C15}" type="slidenum">
              <a:rPr lang="en-US" altLang="en-US"/>
              <a:pPr/>
              <a:t>‹#›</a:t>
            </a:fld>
            <a:endParaRPr lang="en-US" altLang="en-US"/>
          </a:p>
        </p:txBody>
      </p:sp>
      <p:sp>
        <p:nvSpPr>
          <p:cNvPr id="6154" name="Rectangle 2"/>
          <p:cNvSpPr>
            <a:spLocks noGrp="1" noChangeArrowheads="1"/>
          </p:cNvSpPr>
          <p:nvPr>
            <p:ph type="title"/>
          </p:nvPr>
        </p:nvSpPr>
        <p:spPr bwMode="white">
          <a:xfrm>
            <a:off x="457200" y="150813"/>
            <a:ext cx="82296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55" name="AutoShape 11">
            <a:hlinkClick r:id="" action="ppaction://hlinkshowjump?jump=firstslide" highlightClick="1"/>
          </p:cNvPr>
          <p:cNvSpPr>
            <a:spLocks noChangeArrowheads="1"/>
          </p:cNvSpPr>
          <p:nvPr/>
        </p:nvSpPr>
        <p:spPr bwMode="auto">
          <a:xfrm>
            <a:off x="6858000" y="6553200"/>
            <a:ext cx="228600" cy="304800"/>
          </a:xfrm>
          <a:prstGeom prst="actionButtonHome">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 name="AutoShape 12">
            <a:hlinkClick r:id="" action="ppaction://hlinkshowjump?jump=firstslide" highlightClick="1"/>
          </p:cNvPr>
          <p:cNvSpPr>
            <a:spLocks noChangeArrowheads="1"/>
          </p:cNvSpPr>
          <p:nvPr/>
        </p:nvSpPr>
        <p:spPr bwMode="auto">
          <a:xfrm>
            <a:off x="7086600" y="6553200"/>
            <a:ext cx="228600" cy="304800"/>
          </a:xfrm>
          <a:prstGeom prst="actionButtonBeginning">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AutoShape 13">
            <a:hlinkClick r:id="" action="ppaction://hlinkshowjump?jump=lastslide" highlightClick="1"/>
          </p:cNvPr>
          <p:cNvSpPr>
            <a:spLocks noChangeArrowheads="1"/>
          </p:cNvSpPr>
          <p:nvPr/>
        </p:nvSpPr>
        <p:spPr bwMode="auto">
          <a:xfrm>
            <a:off x="7315200" y="6553200"/>
            <a:ext cx="228600" cy="304800"/>
          </a:xfrm>
          <a:prstGeom prst="actionButtonEnd">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8" name="AutoShape 14"/>
          <p:cNvSpPr>
            <a:spLocks noChangeArrowheads="1"/>
          </p:cNvSpPr>
          <p:nvPr/>
        </p:nvSpPr>
        <p:spPr bwMode="auto">
          <a:xfrm rot="3479094">
            <a:off x="8458200" y="0"/>
            <a:ext cx="228600" cy="381000"/>
          </a:xfrm>
          <a:prstGeom prst="moon">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9" name="AutoShape 15"/>
          <p:cNvSpPr>
            <a:spLocks noChangeArrowheads="1"/>
          </p:cNvSpPr>
          <p:nvPr/>
        </p:nvSpPr>
        <p:spPr bwMode="auto">
          <a:xfrm>
            <a:off x="9067800" y="0"/>
            <a:ext cx="76200" cy="76200"/>
          </a:xfrm>
          <a:prstGeom prst="star5">
            <a:avLst/>
          </a:prstGeom>
          <a:gradFill rotWithShape="1">
            <a:gsLst>
              <a:gs pos="0">
                <a:srgbClr val="FFFF00"/>
              </a:gs>
              <a:gs pos="100000">
                <a:srgbClr val="FF9900"/>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0" name="AutoShape 16"/>
          <p:cNvSpPr>
            <a:spLocks noChangeArrowheads="1"/>
          </p:cNvSpPr>
          <p:nvPr/>
        </p:nvSpPr>
        <p:spPr bwMode="auto">
          <a:xfrm>
            <a:off x="5562600" y="0"/>
            <a:ext cx="76200" cy="76200"/>
          </a:xfrm>
          <a:prstGeom prst="star5">
            <a:avLst/>
          </a:prstGeom>
          <a:gradFill rotWithShape="1">
            <a:gsLst>
              <a:gs pos="0">
                <a:srgbClr val="FFFF00"/>
              </a:gs>
              <a:gs pos="100000">
                <a:srgbClr val="FF9900"/>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1" name="AutoShape 17"/>
          <p:cNvSpPr>
            <a:spLocks noChangeArrowheads="1"/>
          </p:cNvSpPr>
          <p:nvPr/>
        </p:nvSpPr>
        <p:spPr bwMode="auto">
          <a:xfrm>
            <a:off x="3048000" y="0"/>
            <a:ext cx="76200" cy="76200"/>
          </a:xfrm>
          <a:prstGeom prst="star5">
            <a:avLst/>
          </a:prstGeom>
          <a:gradFill rotWithShape="1">
            <a:gsLst>
              <a:gs pos="0">
                <a:srgbClr val="FFFF00"/>
              </a:gs>
              <a:gs pos="100000">
                <a:srgbClr val="FF9900"/>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6162" name="Picture 18" descr="Logo T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0"/>
            <a:ext cx="609600" cy="685800"/>
          </a:xfrm>
          <a:prstGeom prst="rect">
            <a:avLst/>
          </a:prstGeom>
          <a:noFill/>
          <a:extLst>
            <a:ext uri="{909E8E84-426E-40DD-AFC4-6F175D3DCCD1}">
              <a14:hiddenFill xmlns:a14="http://schemas.microsoft.com/office/drawing/2010/main">
                <a:solidFill>
                  <a:srgbClr val="FFFFFF"/>
                </a:solidFill>
              </a14:hiddenFill>
            </a:ext>
          </a:extLst>
        </p:spPr>
      </p:pic>
      <p:sp>
        <p:nvSpPr>
          <p:cNvPr id="6163" name="AutoShape 19"/>
          <p:cNvSpPr>
            <a:spLocks noChangeArrowheads="1"/>
          </p:cNvSpPr>
          <p:nvPr/>
        </p:nvSpPr>
        <p:spPr bwMode="auto">
          <a:xfrm>
            <a:off x="6705600" y="0"/>
            <a:ext cx="76200" cy="76200"/>
          </a:xfrm>
          <a:prstGeom prst="star5">
            <a:avLst/>
          </a:prstGeom>
          <a:gradFill rotWithShape="1">
            <a:gsLst>
              <a:gs pos="0">
                <a:srgbClr val="FFFF00"/>
              </a:gs>
              <a:gs pos="100000">
                <a:srgbClr val="FF9900"/>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4" name="AutoShape 20"/>
          <p:cNvSpPr>
            <a:spLocks noChangeArrowheads="1"/>
          </p:cNvSpPr>
          <p:nvPr/>
        </p:nvSpPr>
        <p:spPr bwMode="auto">
          <a:xfrm>
            <a:off x="8153400" y="381000"/>
            <a:ext cx="76200" cy="76200"/>
          </a:xfrm>
          <a:prstGeom prst="star5">
            <a:avLst/>
          </a:prstGeom>
          <a:gradFill rotWithShape="1">
            <a:gsLst>
              <a:gs pos="0">
                <a:srgbClr val="FFFF00"/>
              </a:gs>
              <a:gs pos="100000">
                <a:srgbClr val="FF9900"/>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6" name="AutoShape 22"/>
          <p:cNvSpPr>
            <a:spLocks noChangeArrowheads="1"/>
          </p:cNvSpPr>
          <p:nvPr/>
        </p:nvSpPr>
        <p:spPr bwMode="auto">
          <a:xfrm>
            <a:off x="1828800" y="0"/>
            <a:ext cx="76200" cy="76200"/>
          </a:xfrm>
          <a:prstGeom prst="star5">
            <a:avLst/>
          </a:prstGeom>
          <a:gradFill rotWithShape="1">
            <a:gsLst>
              <a:gs pos="0">
                <a:srgbClr val="FFFF00"/>
              </a:gs>
              <a:gs pos="100000">
                <a:srgbClr val="FF9900"/>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7" name="AutoShape 23"/>
          <p:cNvSpPr>
            <a:spLocks noChangeArrowheads="1"/>
          </p:cNvSpPr>
          <p:nvPr/>
        </p:nvSpPr>
        <p:spPr bwMode="auto">
          <a:xfrm flipH="1">
            <a:off x="4267200" y="0"/>
            <a:ext cx="76200" cy="76200"/>
          </a:xfrm>
          <a:prstGeom prst="star5">
            <a:avLst/>
          </a:prstGeom>
          <a:gradFill rotWithShape="1">
            <a:gsLst>
              <a:gs pos="0">
                <a:srgbClr val="FFFF00"/>
              </a:gs>
              <a:gs pos="100000">
                <a:srgbClr val="FF9900"/>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9" name="AutoShape 25"/>
          <p:cNvSpPr>
            <a:spLocks noChangeArrowheads="1"/>
          </p:cNvSpPr>
          <p:nvPr/>
        </p:nvSpPr>
        <p:spPr bwMode="auto">
          <a:xfrm>
            <a:off x="8839200" y="381000"/>
            <a:ext cx="76200" cy="76200"/>
          </a:xfrm>
          <a:prstGeom prst="star5">
            <a:avLst/>
          </a:prstGeom>
          <a:gradFill rotWithShape="1">
            <a:gsLst>
              <a:gs pos="0">
                <a:srgbClr val="FFFF00"/>
              </a:gs>
              <a:gs pos="100000">
                <a:srgbClr val="FF9900"/>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0" name="AutoShape 26"/>
          <p:cNvSpPr>
            <a:spLocks noChangeArrowheads="1"/>
          </p:cNvSpPr>
          <p:nvPr/>
        </p:nvSpPr>
        <p:spPr bwMode="auto">
          <a:xfrm>
            <a:off x="7924800" y="0"/>
            <a:ext cx="76200" cy="76200"/>
          </a:xfrm>
          <a:prstGeom prst="star5">
            <a:avLst/>
          </a:prstGeom>
          <a:gradFill rotWithShape="1">
            <a:gsLst>
              <a:gs pos="0">
                <a:srgbClr val="FFFF00"/>
              </a:gs>
              <a:gs pos="100000">
                <a:srgbClr val="FF9900"/>
              </a:gs>
            </a:gsLst>
            <a:path path="shape">
              <a:fillToRect l="50000" t="50000" r="50000" b="50000"/>
            </a:path>
          </a:gradFill>
          <a:ln w="9525">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6154"/>
                                        </p:tgtEl>
                                        <p:attrNameLst>
                                          <p:attrName>style.visibility</p:attrName>
                                        </p:attrNameLst>
                                      </p:cBhvr>
                                      <p:to>
                                        <p:strVal val="visible"/>
                                      </p:to>
                                    </p:set>
                                    <p:anim calcmode="lin" valueType="num">
                                      <p:cBhvr>
                                        <p:cTn id="7" dur="500" fill="hold"/>
                                        <p:tgtEl>
                                          <p:spTgt spid="6154"/>
                                        </p:tgtEl>
                                        <p:attrNameLst>
                                          <p:attrName>ppt_w</p:attrName>
                                        </p:attrNameLst>
                                      </p:cBhvr>
                                      <p:tavLst>
                                        <p:tav tm="0">
                                          <p:val>
                                            <p:fltVal val="0"/>
                                          </p:val>
                                        </p:tav>
                                        <p:tav tm="100000">
                                          <p:val>
                                            <p:strVal val="#ppt_w"/>
                                          </p:val>
                                        </p:tav>
                                      </p:tavLst>
                                    </p:anim>
                                    <p:anim calcmode="lin" valueType="num">
                                      <p:cBhvr>
                                        <p:cTn id="8" dur="500" fill="hold"/>
                                        <p:tgtEl>
                                          <p:spTgt spid="6154"/>
                                        </p:tgtEl>
                                        <p:attrNameLst>
                                          <p:attrName>ppt_h</p:attrName>
                                        </p:attrNameLst>
                                      </p:cBhvr>
                                      <p:tavLst>
                                        <p:tav tm="0">
                                          <p:val>
                                            <p:fltVal val="0"/>
                                          </p:val>
                                        </p:tav>
                                        <p:tav tm="100000">
                                          <p:val>
                                            <p:strVal val="#ppt_h"/>
                                          </p:val>
                                        </p:tav>
                                      </p:tavLst>
                                    </p:anim>
                                    <p:animEffect transition="in" filter="fade">
                                      <p:cBhvr>
                                        <p:cTn id="9" dur="500"/>
                                        <p:tgtEl>
                                          <p:spTgt spid="615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150">
                                            <p:txEl>
                                              <p:pRg st="0" end="0"/>
                                            </p:txEl>
                                          </p:spTgt>
                                        </p:tgtEl>
                                        <p:attrNameLst>
                                          <p:attrName>style.visibility</p:attrName>
                                        </p:attrNameLst>
                                      </p:cBhvr>
                                      <p:to>
                                        <p:strVal val="visible"/>
                                      </p:to>
                                    </p:set>
                                    <p:animEffect transition="in" filter="fade">
                                      <p:cBhvr>
                                        <p:cTn id="14" dur="1000">
                                          <p:stCondLst>
                                            <p:cond delay="0"/>
                                          </p:stCondLst>
                                        </p:cTn>
                                        <p:tgtEl>
                                          <p:spTgt spid="6150">
                                            <p:txEl>
                                              <p:pRg st="0" end="0"/>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Effect transition="in" filter="fade">
                                      <p:cBhvr>
                                        <p:cTn id="17" dur="1000">
                                          <p:stCondLst>
                                            <p:cond delay="0"/>
                                          </p:stCondLst>
                                        </p:cTn>
                                        <p:tgtEl>
                                          <p:spTgt spid="6150">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150">
                                            <p:txEl>
                                              <p:pRg st="2" end="2"/>
                                            </p:txEl>
                                          </p:spTgt>
                                        </p:tgtEl>
                                        <p:attrNameLst>
                                          <p:attrName>style.visibility</p:attrName>
                                        </p:attrNameLst>
                                      </p:cBhvr>
                                      <p:to>
                                        <p:strVal val="visible"/>
                                      </p:to>
                                    </p:set>
                                    <p:animEffect transition="in" filter="fade">
                                      <p:cBhvr>
                                        <p:cTn id="20" dur="1000">
                                          <p:stCondLst>
                                            <p:cond delay="0"/>
                                          </p:stCondLst>
                                        </p:cTn>
                                        <p:tgtEl>
                                          <p:spTgt spid="6150">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150">
                                            <p:txEl>
                                              <p:pRg st="3" end="3"/>
                                            </p:txEl>
                                          </p:spTgt>
                                        </p:tgtEl>
                                        <p:attrNameLst>
                                          <p:attrName>style.visibility</p:attrName>
                                        </p:attrNameLst>
                                      </p:cBhvr>
                                      <p:to>
                                        <p:strVal val="visible"/>
                                      </p:to>
                                    </p:set>
                                    <p:animEffect transition="in" filter="fade">
                                      <p:cBhvr>
                                        <p:cTn id="23" dur="1000">
                                          <p:stCondLst>
                                            <p:cond delay="0"/>
                                          </p:stCondLst>
                                        </p:cTn>
                                        <p:tgtEl>
                                          <p:spTgt spid="6150">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150">
                                            <p:txEl>
                                              <p:pRg st="4" end="4"/>
                                            </p:txEl>
                                          </p:spTgt>
                                        </p:tgtEl>
                                        <p:attrNameLst>
                                          <p:attrName>style.visibility</p:attrName>
                                        </p:attrNameLst>
                                      </p:cBhvr>
                                      <p:to>
                                        <p:strVal val="visible"/>
                                      </p:to>
                                    </p:set>
                                    <p:animEffect transition="in" filter="fade">
                                      <p:cBhvr>
                                        <p:cTn id="26" dur="1000">
                                          <p:stCondLst>
                                            <p:cond delay="0"/>
                                          </p:stCondLst>
                                        </p:cTn>
                                        <p:tgtEl>
                                          <p:spTgt spid="6150">
                                            <p:txEl>
                                              <p:pRg st="4" end="4"/>
                                            </p:txEl>
                                          </p:spTgt>
                                        </p:tgtEl>
                                      </p:cBhvr>
                                    </p:animEffect>
                                  </p:childTnLst>
                                </p:cTn>
                              </p:par>
                              <p:par>
                                <p:cTn id="27" presetID="9" presetClass="emph" presetSubtype="0" nodeType="withEffect">
                                  <p:stCondLst>
                                    <p:cond delay="0"/>
                                  </p:stCondLst>
                                  <p:childTnLst>
                                    <p:set>
                                      <p:cBhvr rctx="PPT">
                                        <p:cTn id="28" dur="indefinite"/>
                                        <p:tgtEl>
                                          <p:spTgt spid="6158"/>
                                        </p:tgtEl>
                                        <p:attrNameLst>
                                          <p:attrName>style.opacity</p:attrName>
                                        </p:attrNameLst>
                                      </p:cBhvr>
                                      <p:to>
                                        <p:strVal val="0.5"/>
                                      </p:to>
                                    </p:set>
                                    <p:animEffect filter="image" prLst="opacity: 0.5">
                                      <p:cBhvr rctx="IE">
                                        <p:cTn id="29" dur="indefinite"/>
                                        <p:tgtEl>
                                          <p:spTgt spid="6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build="p">
        <p:tmplLst>
          <p:tmpl lvl="1">
            <p:tnLst>
              <p:par>
                <p:cTn presetID="10" presetClass="entr" presetSubtype="0" fill="hold" nodeType="click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fade">
                      <p:cBhvr>
                        <p:cTn dur="1000">
                          <p:stCondLst>
                            <p:cond delay="0"/>
                          </p:stCondLst>
                        </p:cTn>
                        <p:tgtEl>
                          <p:spTgt spid="6150"/>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fade">
                      <p:cBhvr>
                        <p:cTn dur="1000">
                          <p:stCondLst>
                            <p:cond delay="0"/>
                          </p:stCondLst>
                        </p:cTn>
                        <p:tgtEl>
                          <p:spTgt spid="6150"/>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fade">
                      <p:cBhvr>
                        <p:cTn dur="1000">
                          <p:stCondLst>
                            <p:cond delay="0"/>
                          </p:stCondLst>
                        </p:cTn>
                        <p:tgtEl>
                          <p:spTgt spid="6150"/>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fade">
                      <p:cBhvr>
                        <p:cTn dur="1000">
                          <p:stCondLst>
                            <p:cond delay="0"/>
                          </p:stCondLst>
                        </p:cTn>
                        <p:tgtEl>
                          <p:spTgt spid="6150"/>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6150"/>
                        </p:tgtEl>
                        <p:attrNameLst>
                          <p:attrName>style.visibility</p:attrName>
                        </p:attrNameLst>
                      </p:cBhvr>
                      <p:to>
                        <p:strVal val="visible"/>
                      </p:to>
                    </p:set>
                    <p:animEffect transition="in" filter="fade">
                      <p:cBhvr>
                        <p:cTn dur="1000">
                          <p:stCondLst>
                            <p:cond delay="0"/>
                          </p:stCondLst>
                        </p:cTn>
                        <p:tgtEl>
                          <p:spTgt spid="6150"/>
                        </p:tgtEl>
                      </p:cBhvr>
                    </p:animEffect>
                  </p:childTnLst>
                </p:cTn>
              </p:par>
            </p:tnLst>
          </p:tmpl>
        </p:tmplLst>
      </p:bldP>
      <p:bldP spid="6154" grpId="0"/>
    </p:bldLst>
  </p:timing>
  <p:hf hdr="0" ftr="0" dt="0"/>
  <p:txStyles>
    <p:title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p:titleStyle>
    <p:bodyStyle>
      <a:lvl1pPr marL="342900" indent="-342900" algn="just" rtl="0" eaLnBrk="1" fontAlgn="base" hangingPunct="1">
        <a:spcBef>
          <a:spcPct val="20000"/>
        </a:spcBef>
        <a:spcAft>
          <a:spcPct val="0"/>
        </a:spcAft>
        <a:buClr>
          <a:schemeClr val="hlink"/>
        </a:buClr>
        <a:buFont typeface="Wingdings" panose="05000000000000000000" pitchFamily="2" charset="2"/>
        <a:buChar char="v"/>
        <a:defRPr sz="2800" b="1" kern="1200">
          <a:solidFill>
            <a:schemeClr val="tx1"/>
          </a:solidFill>
          <a:latin typeface="+mn-lt"/>
          <a:ea typeface="+mn-ea"/>
          <a:cs typeface="+mn-cs"/>
        </a:defRPr>
      </a:lvl1pPr>
      <a:lvl2pPr marL="742950" indent="-285750" algn="just" rtl="0" eaLnBrk="1" fontAlgn="base" hangingPunct="1">
        <a:spcBef>
          <a:spcPct val="20000"/>
        </a:spcBef>
        <a:spcAft>
          <a:spcPct val="0"/>
        </a:spcAft>
        <a:buClr>
          <a:schemeClr val="accent1"/>
        </a:buClr>
        <a:buFont typeface="Arial" panose="020B0604020202020204" pitchFamily="34" charset="0"/>
        <a:buChar char="B"/>
        <a:defRPr sz="2800" b="1" kern="1200">
          <a:solidFill>
            <a:srgbClr val="000066"/>
          </a:solidFill>
          <a:latin typeface="Arial" panose="020B0604020202020204" pitchFamily="34" charset="0"/>
          <a:ea typeface="+mn-ea"/>
          <a:cs typeface="+mn-cs"/>
        </a:defRPr>
      </a:lvl2pPr>
      <a:lvl3pPr marL="1143000" indent="-228600" algn="just" rtl="0" eaLnBrk="1" fontAlgn="base" hangingPunct="1">
        <a:spcBef>
          <a:spcPct val="20000"/>
        </a:spcBef>
        <a:spcAft>
          <a:spcPct val="0"/>
        </a:spcAft>
        <a:buClr>
          <a:schemeClr val="tx1"/>
        </a:buClr>
        <a:buChar char="•"/>
        <a:defRPr sz="2400" b="1" kern="1200">
          <a:solidFill>
            <a:srgbClr val="6600CC"/>
          </a:solidFill>
          <a:latin typeface="Arial" panose="020B0604020202020204" pitchFamily="34" charset="0"/>
          <a:ea typeface="+mn-ea"/>
          <a:cs typeface="+mn-cs"/>
        </a:defRPr>
      </a:lvl3pPr>
      <a:lvl4pPr marL="1600200" indent="-228600" algn="just" rtl="0" eaLnBrk="1" fontAlgn="base" hangingPunct="1">
        <a:spcBef>
          <a:spcPct val="20000"/>
        </a:spcBef>
        <a:spcAft>
          <a:spcPct val="0"/>
        </a:spcAft>
        <a:buChar char="–"/>
        <a:defRPr sz="2200" b="1" kern="1200">
          <a:solidFill>
            <a:srgbClr val="000000"/>
          </a:solidFill>
          <a:latin typeface="Arial" panose="020B0604020202020204" pitchFamily="34" charset="0"/>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3.wmf"/><Relationship Id="rId1" Type="http://schemas.openxmlformats.org/officeDocument/2006/relationships/slideLayout" Target="../slideLayouts/slideLayout7.xml"/><Relationship Id="rId6" Type="http://schemas.openxmlformats.org/officeDocument/2006/relationships/image" Target="../media/image9.gif"/><Relationship Id="rId5" Type="http://schemas.openxmlformats.org/officeDocument/2006/relationships/image" Target="../media/image8.gif"/><Relationship Id="rId4" Type="http://schemas.openxmlformats.org/officeDocument/2006/relationships/image" Target="../media/image7.gif"/></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12"/>
          <p:cNvSpPr txBox="1">
            <a:spLocks noChangeArrowheads="1"/>
          </p:cNvSpPr>
          <p:nvPr/>
        </p:nvSpPr>
        <p:spPr bwMode="auto">
          <a:xfrm>
            <a:off x="971550" y="26988"/>
            <a:ext cx="7272338"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600">
                <a:latin typeface="Times New Roman" pitchFamily="18" charset="0"/>
                <a:cs typeface="Times New Roman" pitchFamily="18" charset="0"/>
              </a:rPr>
              <a:t>ỦY BAN NHÂN DÂN TỈNH QUẢNG NINH</a:t>
            </a:r>
          </a:p>
          <a:p>
            <a:pPr algn="ctr" eaLnBrk="1" hangingPunct="1"/>
            <a:r>
              <a:rPr lang="en-US" sz="2600" b="1">
                <a:latin typeface="Times New Roman" pitchFamily="18" charset="0"/>
                <a:cs typeface="Times New Roman" pitchFamily="18" charset="0"/>
              </a:rPr>
              <a:t>SỞ GIÁO DỤC VÀ ĐÀO TẠO</a:t>
            </a:r>
          </a:p>
        </p:txBody>
      </p:sp>
      <p:sp>
        <p:nvSpPr>
          <p:cNvPr id="2054" name="Line 13"/>
          <p:cNvSpPr>
            <a:spLocks noChangeShapeType="1"/>
          </p:cNvSpPr>
          <p:nvPr/>
        </p:nvSpPr>
        <p:spPr bwMode="auto">
          <a:xfrm>
            <a:off x="3024188" y="923925"/>
            <a:ext cx="3014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5" name="WordArt 18"/>
          <p:cNvSpPr>
            <a:spLocks noChangeArrowheads="1" noChangeShapeType="1" noTextEdit="1"/>
          </p:cNvSpPr>
          <p:nvPr/>
        </p:nvSpPr>
        <p:spPr bwMode="auto">
          <a:xfrm>
            <a:off x="539750" y="1530350"/>
            <a:ext cx="8012113" cy="5327650"/>
          </a:xfrm>
          <a:prstGeom prst="rect">
            <a:avLst/>
          </a:prstGeom>
        </p:spPr>
        <p:txBody>
          <a:bodyPr spcFirstLastPara="1" wrap="none" fromWordArt="1">
            <a:prstTxWarp prst="textArchUp">
              <a:avLst>
                <a:gd name="adj" fmla="val 10035819"/>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pic>
        <p:nvPicPr>
          <p:cNvPr id="2056"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WordArt 25"/>
          <p:cNvSpPr>
            <a:spLocks noChangeArrowheads="1" noChangeShapeType="1" noTextEdit="1"/>
          </p:cNvSpPr>
          <p:nvPr/>
        </p:nvSpPr>
        <p:spPr bwMode="auto">
          <a:xfrm>
            <a:off x="225424" y="2301081"/>
            <a:ext cx="1298575" cy="503238"/>
          </a:xfrm>
          <a:prstGeom prst="rect">
            <a:avLst/>
          </a:prstGeom>
        </p:spPr>
        <p:txBody>
          <a:bodyPr wrap="none" fromWordArt="1">
            <a:prstTxWarp prst="textPlain">
              <a:avLst>
                <a:gd name="adj" fmla="val 50000"/>
              </a:avLst>
            </a:prstTxWarp>
          </a:bodyPr>
          <a:lstStyle/>
          <a:p>
            <a:pPr>
              <a:defRPr/>
            </a:pPr>
            <a:r>
              <a:rPr lang="en-US" sz="2800" b="1" u="sng"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Bài 21</a:t>
            </a:r>
            <a:r>
              <a:rPr lang="en-US" sz="2800" b="1" u="sng"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a:t>
            </a:r>
          </a:p>
        </p:txBody>
      </p:sp>
      <p:sp>
        <p:nvSpPr>
          <p:cNvPr id="22" name="WordArt 27"/>
          <p:cNvSpPr>
            <a:spLocks noChangeArrowheads="1" noChangeShapeType="1" noTextEdit="1"/>
          </p:cNvSpPr>
          <p:nvPr/>
        </p:nvSpPr>
        <p:spPr bwMode="auto">
          <a:xfrm>
            <a:off x="708025" y="3013076"/>
            <a:ext cx="7673975" cy="2352675"/>
          </a:xfrm>
          <a:prstGeom prst="rect">
            <a:avLst/>
          </a:prstGeom>
        </p:spPr>
        <p:txBody>
          <a:bodyPr wrap="none" fromWordArt="1">
            <a:prstTxWarp prst="textPlain">
              <a:avLst>
                <a:gd name="adj" fmla="val 50000"/>
              </a:avLst>
            </a:prstTxWarp>
          </a:bodyPr>
          <a:lstStyle/>
          <a:p>
            <a:pPr algn="ctr"/>
            <a:r>
              <a:rPr lang="en-US"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GIỚI, BÌNH ĐẲNG GIỚI</a:t>
            </a:r>
          </a:p>
          <a:p>
            <a:pPr algn="ctr"/>
            <a:r>
              <a:rPr lang="en-US"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VÀ</a:t>
            </a:r>
            <a:r>
              <a:rPr lang="vi-VN"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 </a:t>
            </a:r>
            <a:r>
              <a:rPr lang="en-US"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PHÁT TRIỂN BỀN VỮNG</a:t>
            </a:r>
            <a:endPar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endParaRPr>
          </a:p>
        </p:txBody>
      </p:sp>
      <p:sp>
        <p:nvSpPr>
          <p:cNvPr id="12" name="WordArt 31"/>
          <p:cNvSpPr>
            <a:spLocks noChangeArrowheads="1" noChangeShapeType="1" noTextEdit="1"/>
          </p:cNvSpPr>
          <p:nvPr/>
        </p:nvSpPr>
        <p:spPr bwMode="auto">
          <a:xfrm>
            <a:off x="225425" y="1265238"/>
            <a:ext cx="8594725" cy="893762"/>
          </a:xfrm>
          <a:prstGeom prst="rect">
            <a:avLst/>
          </a:prstGeom>
        </p:spPr>
        <p:txBody>
          <a:bodyPr wrap="none" fromWordArt="1">
            <a:prstTxWarp prst="textPlain">
              <a:avLst>
                <a:gd name="adj" fmla="val 50000"/>
              </a:avLst>
            </a:prstTxWarp>
          </a:bodyPr>
          <a:lstStyle/>
          <a:p>
            <a:pPr algn="ctr"/>
            <a:r>
              <a:rPr lang="vi-VN" sz="3200" b="1" kern="10">
                <a:ln w="3175">
                  <a:solidFill>
                    <a:srgbClr val="FF0000"/>
                  </a:solidFill>
                  <a:round/>
                  <a:headEnd/>
                  <a:tailEnd/>
                </a:ln>
                <a:solidFill>
                  <a:srgbClr val="FFFF00"/>
                </a:solidFill>
                <a:latin typeface="Times New Roman"/>
                <a:cs typeface="Times New Roman"/>
              </a:rPr>
              <a:t>CHƯƠNG TRÌNH GIÁO </a:t>
            </a:r>
            <a:r>
              <a:rPr lang="vi-VN" sz="3200" b="1" kern="10" smtClean="0">
                <a:ln w="3175">
                  <a:solidFill>
                    <a:srgbClr val="FF0000"/>
                  </a:solidFill>
                  <a:round/>
                  <a:headEnd/>
                  <a:tailEnd/>
                </a:ln>
                <a:solidFill>
                  <a:srgbClr val="FFFF00"/>
                </a:solidFill>
                <a:latin typeface="Times New Roman"/>
                <a:cs typeface="Times New Roman"/>
              </a:rPr>
              <a:t>DỤC</a:t>
            </a:r>
            <a:r>
              <a:rPr lang="en-US" sz="3200" b="1" kern="10" smtClean="0">
                <a:ln w="3175">
                  <a:solidFill>
                    <a:srgbClr val="FF0000"/>
                  </a:solidFill>
                  <a:round/>
                  <a:headEnd/>
                  <a:tailEnd/>
                </a:ln>
                <a:solidFill>
                  <a:srgbClr val="FFFF00"/>
                </a:solidFill>
                <a:latin typeface="Times New Roman"/>
                <a:cs typeface="Times New Roman"/>
              </a:rPr>
              <a:t> VĂN HÓA XÃ HỘI</a:t>
            </a:r>
          </a:p>
        </p:txBody>
      </p:sp>
    </p:spTree>
    <p:extLst>
      <p:ext uri="{BB962C8B-B14F-4D97-AF65-F5344CB8AC3E}">
        <p14:creationId xmlns:p14="http://schemas.microsoft.com/office/powerpoint/2010/main" val="13588247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5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arn(inVertical)">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53CC92C-B280-4CC2-A1FA-87D6A0F37AC9}" type="slidenum">
              <a:rPr lang="en-US" altLang="en-US"/>
              <a:pPr/>
              <a:t>10</a:t>
            </a:fld>
            <a:endParaRPr lang="en-US" altLang="en-US"/>
          </a:p>
        </p:txBody>
      </p:sp>
      <p:sp>
        <p:nvSpPr>
          <p:cNvPr id="10243" name="Rectangle 3"/>
          <p:cNvSpPr>
            <a:spLocks noGrp="1" noChangeArrowheads="1"/>
          </p:cNvSpPr>
          <p:nvPr>
            <p:ph type="body" idx="1"/>
          </p:nvPr>
        </p:nvSpPr>
        <p:spPr/>
        <p:txBody>
          <a:bodyPr/>
          <a:lstStyle/>
          <a:p>
            <a:r>
              <a:rPr lang="en-US"/>
              <a:t>1.5. Bất bình đẳng giới </a:t>
            </a:r>
          </a:p>
          <a:p>
            <a:pPr lvl="1"/>
            <a:r>
              <a:rPr lang="en-US"/>
              <a:t>Là sự khác biệt xã hội giữa nam và nữ đến mức làm phương hại tới cơ hội, nhu cầu và lợi ích của hai giới.</a:t>
            </a:r>
          </a:p>
          <a:p>
            <a:pPr lvl="1"/>
            <a:r>
              <a:rPr lang="en-US"/>
              <a:t>Tình trạng bất bình đẳng giới là vấn đề mang tính toàn cầu, đến nay chưa một quốc gia nào khẳng định đã xóa bỏ hoàn toàn được tình trạng này. Những vấn đề bất bình đẳng giới hiện nay chủ yếu tập trung ở các lĩnh vực:</a:t>
            </a:r>
          </a:p>
          <a:p>
            <a:pPr lvl="2"/>
            <a:r>
              <a:rPr lang="vi-VN"/>
              <a:t>- Trong lĩnh vực y tế: </a:t>
            </a:r>
          </a:p>
          <a:p>
            <a:pPr lvl="2"/>
            <a:r>
              <a:rPr lang="vi-VN"/>
              <a:t>- Trong lĩnh vực văn hóa, thông tin, thể thao: </a:t>
            </a:r>
            <a:endParaRPr lang="en-US"/>
          </a:p>
          <a:p>
            <a:pPr lvl="2"/>
            <a:r>
              <a:rPr lang="vi-VN"/>
              <a:t>Gia đình và bạo lực trên cơ sở giới: </a:t>
            </a:r>
          </a:p>
          <a:p>
            <a:pPr lvl="1"/>
            <a:r>
              <a:rPr lang="vi-VN" altLang="en-US"/>
              <a:t>Có thể thấy rằng Bất bình đẳng giới vẫn đã và đang tồn tại ở mọi nơi, trong từng lĩnh vực của đời sống xã hội và gia đình.</a:t>
            </a:r>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990600" y="76200"/>
            <a:ext cx="6858000" cy="563562"/>
          </a:xfrm>
        </p:spPr>
        <p:txBody>
          <a:bodyPr/>
          <a:lstStyle/>
          <a:p>
            <a:pPr algn="l"/>
            <a:r>
              <a:rPr lang="vi-VN" altLang="en-US" sz="2400"/>
              <a:t> 1. Một số khái niệm cơ bản trong thực hiện bình đẳng giới</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barn(inVertical)">
                                      <p:cBhvr>
                                        <p:cTn id="7" dur="500"/>
                                        <p:tgtEl>
                                          <p:spTgt spid="1024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0243">
                                            <p:txEl>
                                              <p:pRg st="2" end="2"/>
                                            </p:txEl>
                                          </p:spTgt>
                                        </p:tgtEl>
                                        <p:attrNameLst>
                                          <p:attrName>style.visibility</p:attrName>
                                        </p:attrNameLst>
                                      </p:cBhvr>
                                      <p:to>
                                        <p:strVal val="visible"/>
                                      </p:to>
                                    </p:set>
                                    <p:animEffect transition="in" filter="barn(inVertical)">
                                      <p:cBhvr>
                                        <p:cTn id="10" dur="500"/>
                                        <p:tgtEl>
                                          <p:spTgt spid="1024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animEffect transition="in" filter="barn(inVertical)">
                                      <p:cBhvr>
                                        <p:cTn id="15" dur="500"/>
                                        <p:tgtEl>
                                          <p:spTgt spid="10243">
                                            <p:txEl>
                                              <p:pRg st="3" end="3"/>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10243">
                                            <p:txEl>
                                              <p:pRg st="4" end="4"/>
                                            </p:txEl>
                                          </p:spTgt>
                                        </p:tgtEl>
                                        <p:attrNameLst>
                                          <p:attrName>style.visibility</p:attrName>
                                        </p:attrNameLst>
                                      </p:cBhvr>
                                      <p:to>
                                        <p:strVal val="visible"/>
                                      </p:to>
                                    </p:set>
                                    <p:animEffect transition="in" filter="barn(inVertical)">
                                      <p:cBhvr>
                                        <p:cTn id="18" dur="500"/>
                                        <p:tgtEl>
                                          <p:spTgt spid="10243">
                                            <p:txEl>
                                              <p:pRg st="4" end="4"/>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10243">
                                            <p:txEl>
                                              <p:pRg st="5" end="5"/>
                                            </p:txEl>
                                          </p:spTgt>
                                        </p:tgtEl>
                                        <p:attrNameLst>
                                          <p:attrName>style.visibility</p:attrName>
                                        </p:attrNameLst>
                                      </p:cBhvr>
                                      <p:to>
                                        <p:strVal val="visible"/>
                                      </p:to>
                                    </p:set>
                                    <p:animEffect transition="in" filter="barn(inVertical)">
                                      <p:cBhvr>
                                        <p:cTn id="21" dur="500"/>
                                        <p:tgtEl>
                                          <p:spTgt spid="10243">
                                            <p:txEl>
                                              <p:pRg st="5" end="5"/>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10243">
                                            <p:txEl>
                                              <p:pRg st="6" end="6"/>
                                            </p:txEl>
                                          </p:spTgt>
                                        </p:tgtEl>
                                        <p:attrNameLst>
                                          <p:attrName>style.visibility</p:attrName>
                                        </p:attrNameLst>
                                      </p:cBhvr>
                                      <p:to>
                                        <p:strVal val="visible"/>
                                      </p:to>
                                    </p:set>
                                    <p:animEffect transition="in" filter="barn(inVertical)">
                                      <p:cBhvr>
                                        <p:cTn id="24" dur="5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438361-04E5-453C-8A52-C7E7339072BD}" type="slidenum">
              <a:rPr lang="en-US" altLang="en-US"/>
              <a:pPr/>
              <a:t>11</a:t>
            </a:fld>
            <a:endParaRPr lang="en-US" altLang="en-US"/>
          </a:p>
        </p:txBody>
      </p:sp>
      <p:sp>
        <p:nvSpPr>
          <p:cNvPr id="11267" name="Rectangle 3"/>
          <p:cNvSpPr>
            <a:spLocks noGrp="1" noChangeArrowheads="1"/>
          </p:cNvSpPr>
          <p:nvPr>
            <p:ph type="body" idx="1"/>
          </p:nvPr>
        </p:nvSpPr>
        <p:spPr>
          <a:xfrm>
            <a:off x="0" y="762000"/>
            <a:ext cx="8991600" cy="5448299"/>
          </a:xfrm>
        </p:spPr>
        <p:txBody>
          <a:bodyPr/>
          <a:lstStyle/>
          <a:p>
            <a:pPr>
              <a:lnSpc>
                <a:spcPct val="110000"/>
              </a:lnSpc>
            </a:pPr>
            <a:r>
              <a:rPr lang="en-US"/>
              <a:t>1.6. Công bằng giới </a:t>
            </a:r>
          </a:p>
          <a:p>
            <a:pPr lvl="1">
              <a:lnSpc>
                <a:spcPct val="110000"/>
              </a:lnSpc>
            </a:pPr>
            <a:r>
              <a:rPr lang="en-US"/>
              <a:t>Là sự công bằng trong đối xử đối với nam giới và phụ nữ tùy theo nhu cầu tương ứng của họ, có thể bao gồm đối xử như nhau hoặc đối xử khác nhau nhưng được coi là tương đương ở khía cạnh quyền, lợi ích, nghĩa vụ và cơ hội.</a:t>
            </a:r>
          </a:p>
          <a:p>
            <a:pPr lvl="1">
              <a:lnSpc>
                <a:spcPct val="110000"/>
              </a:lnSpc>
            </a:pPr>
            <a:r>
              <a:rPr lang="en-US"/>
              <a:t>Sự đối xử hợp lí với nam và nữ dựa trên việc thừa nhận sự khác biệt giới tính nhằm đảm bảo cho nam và nữ có cơ hội, điều kiện phù hợp được tham gia và hưởng lợi một cách bình đẳng, không cảm nhận thấy sự bất công trong việc đối xử khác biệt giữa nam và nữ.</a:t>
            </a:r>
          </a:p>
          <a:p>
            <a:pPr lvl="1">
              <a:lnSpc>
                <a:spcPct val="110000"/>
              </a:lnSpc>
            </a:pPr>
            <a:r>
              <a:rPr lang="en-US"/>
              <a:t>Công bằng giới là phương tiện là quá trình để thực hiện bình đẳng giới.</a:t>
            </a:r>
          </a:p>
          <a:p>
            <a:pPr>
              <a:lnSpc>
                <a:spcPct val="110000"/>
              </a:lnSpc>
            </a:pPr>
            <a:endParaRPr lang="vi-VN" altLang="en-US"/>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990600" y="76200"/>
            <a:ext cx="6858000" cy="563562"/>
          </a:xfrm>
        </p:spPr>
        <p:txBody>
          <a:bodyPr/>
          <a:lstStyle/>
          <a:p>
            <a:pPr algn="l"/>
            <a:r>
              <a:rPr lang="vi-VN" altLang="en-US" sz="2400"/>
              <a:t> 1. Một số khái niệm cơ bản trong thực hiện bình đẳng giới</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fade">
                                      <p:cBhvr>
                                        <p:cTn id="7" dur="1000"/>
                                        <p:tgtEl>
                                          <p:spTgt spid="11267">
                                            <p:txEl>
                                              <p:pRg st="1" end="1"/>
                                            </p:txEl>
                                          </p:spTgt>
                                        </p:tgtEl>
                                      </p:cBhvr>
                                    </p:animEffect>
                                    <p:anim calcmode="lin" valueType="num">
                                      <p:cBhvr>
                                        <p:cTn id="8"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267">
                                            <p:txEl>
                                              <p:pRg st="2" end="2"/>
                                            </p:txEl>
                                          </p:spTgt>
                                        </p:tgtEl>
                                        <p:attrNameLst>
                                          <p:attrName>style.visibility</p:attrName>
                                        </p:attrNameLst>
                                      </p:cBhvr>
                                      <p:to>
                                        <p:strVal val="visible"/>
                                      </p:to>
                                    </p:set>
                                    <p:animEffect transition="in" filter="fade">
                                      <p:cBhvr>
                                        <p:cTn id="14" dur="1000"/>
                                        <p:tgtEl>
                                          <p:spTgt spid="11267">
                                            <p:txEl>
                                              <p:pRg st="2" end="2"/>
                                            </p:txEl>
                                          </p:spTgt>
                                        </p:tgtEl>
                                      </p:cBhvr>
                                    </p:animEffect>
                                    <p:anim calcmode="lin" valueType="num">
                                      <p:cBhvr>
                                        <p:cTn id="15"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267">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animEffect transition="in" filter="fade">
                                      <p:cBhvr>
                                        <p:cTn id="19" dur="1000"/>
                                        <p:tgtEl>
                                          <p:spTgt spid="11267">
                                            <p:txEl>
                                              <p:pRg st="3" end="3"/>
                                            </p:txEl>
                                          </p:spTgt>
                                        </p:tgtEl>
                                      </p:cBhvr>
                                    </p:animEffect>
                                    <p:anim calcmode="lin" valueType="num">
                                      <p:cBhvr>
                                        <p:cTn id="20"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12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438361-04E5-453C-8A52-C7E7339072BD}" type="slidenum">
              <a:rPr lang="en-US" altLang="en-US"/>
              <a:pPr/>
              <a:t>12</a:t>
            </a:fld>
            <a:endParaRPr lang="en-US" altLang="en-US"/>
          </a:p>
        </p:txBody>
      </p:sp>
      <p:sp>
        <p:nvSpPr>
          <p:cNvPr id="11267" name="Rectangle 3"/>
          <p:cNvSpPr>
            <a:spLocks noGrp="1" noChangeArrowheads="1"/>
          </p:cNvSpPr>
          <p:nvPr>
            <p:ph type="body" idx="1"/>
          </p:nvPr>
        </p:nvSpPr>
        <p:spPr/>
        <p:txBody>
          <a:bodyPr/>
          <a:lstStyle/>
          <a:p>
            <a:pPr>
              <a:lnSpc>
                <a:spcPct val="120000"/>
              </a:lnSpc>
            </a:pPr>
            <a:r>
              <a:rPr lang="en-US"/>
              <a:t>1.7. Bình đẳng giới</a:t>
            </a:r>
          </a:p>
          <a:p>
            <a:pPr lvl="1">
              <a:lnSpc>
                <a:spcPct val="120000"/>
              </a:lnSpc>
            </a:pPr>
            <a:r>
              <a:rPr lang="en-US"/>
              <a:t>Là việc nam, nữ có vị trí, vai trò ngang nhau, được tạo điều kiện và cơ hội phát huy năng lực của mình cho sự phát triển của cộng đồng, của gia đình và thụ hưởng như nhau về thành quả của sự phát triển đó.</a:t>
            </a:r>
          </a:p>
          <a:p>
            <a:pPr lvl="1">
              <a:lnSpc>
                <a:spcPct val="120000"/>
              </a:lnSpc>
            </a:pPr>
            <a:r>
              <a:rPr lang="en-US"/>
              <a:t>Bình đẳng giới có nghĩa là những ứng xử, những khát vọng và những nhu cầu khác nhau của phụ nữ và nam giới đều được cân nhắc, đánh giá và ủng hộ như nhau</a:t>
            </a:r>
          </a:p>
          <a:p>
            <a:pPr lvl="1">
              <a:lnSpc>
                <a:spcPct val="120000"/>
              </a:lnSpc>
            </a:pPr>
            <a:r>
              <a:rPr lang="en-US"/>
              <a:t>Bình đẳng giới không có nghĩa phụ nữ và nam giới phải trở thành như nhau, các quyền, trách nhiệm, các cơ hội của họ sẽ không phụ thuộc vào họ sinh ra là nam giới hay phụ nữ. </a:t>
            </a:r>
          </a:p>
          <a:p>
            <a:pPr lvl="1">
              <a:lnSpc>
                <a:spcPct val="120000"/>
              </a:lnSpc>
            </a:pPr>
            <a:endParaRPr lang="vi-VN" altLang="en-US"/>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990600" y="76200"/>
            <a:ext cx="6858000" cy="563562"/>
          </a:xfrm>
        </p:spPr>
        <p:txBody>
          <a:bodyPr/>
          <a:lstStyle/>
          <a:p>
            <a:pPr algn="l"/>
            <a:r>
              <a:rPr lang="vi-VN" altLang="en-US" sz="2400"/>
              <a:t> 1. Một số khái niệm cơ bản trong thực hiện bình đẳng giới</a:t>
            </a:r>
          </a:p>
        </p:txBody>
      </p:sp>
    </p:spTree>
    <p:extLst>
      <p:ext uri="{BB962C8B-B14F-4D97-AF65-F5344CB8AC3E}">
        <p14:creationId xmlns:p14="http://schemas.microsoft.com/office/powerpoint/2010/main" val="310863411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fade">
                                      <p:cBhvr>
                                        <p:cTn id="7" dur="1000"/>
                                        <p:tgtEl>
                                          <p:spTgt spid="11267">
                                            <p:txEl>
                                              <p:pRg st="1" end="1"/>
                                            </p:txEl>
                                          </p:spTgt>
                                        </p:tgtEl>
                                      </p:cBhvr>
                                    </p:animEffect>
                                    <p:anim calcmode="lin" valueType="num">
                                      <p:cBhvr>
                                        <p:cTn id="8"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267">
                                            <p:txEl>
                                              <p:pRg st="2" end="2"/>
                                            </p:txEl>
                                          </p:spTgt>
                                        </p:tgtEl>
                                        <p:attrNameLst>
                                          <p:attrName>style.visibility</p:attrName>
                                        </p:attrNameLst>
                                      </p:cBhvr>
                                      <p:to>
                                        <p:strVal val="visible"/>
                                      </p:to>
                                    </p:set>
                                    <p:animEffect transition="in" filter="fade">
                                      <p:cBhvr>
                                        <p:cTn id="14" dur="1000"/>
                                        <p:tgtEl>
                                          <p:spTgt spid="11267">
                                            <p:txEl>
                                              <p:pRg st="2" end="2"/>
                                            </p:txEl>
                                          </p:spTgt>
                                        </p:tgtEl>
                                      </p:cBhvr>
                                    </p:animEffect>
                                    <p:anim calcmode="lin" valueType="num">
                                      <p:cBhvr>
                                        <p:cTn id="15"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267">
                                            <p:txEl>
                                              <p:pRg st="3" end="3"/>
                                            </p:txEl>
                                          </p:spTgt>
                                        </p:tgtEl>
                                        <p:attrNameLst>
                                          <p:attrName>style.visibility</p:attrName>
                                        </p:attrNameLst>
                                      </p:cBhvr>
                                      <p:to>
                                        <p:strVal val="visible"/>
                                      </p:to>
                                    </p:set>
                                    <p:animEffect transition="in" filter="fade">
                                      <p:cBhvr>
                                        <p:cTn id="21" dur="1000"/>
                                        <p:tgtEl>
                                          <p:spTgt spid="11267">
                                            <p:txEl>
                                              <p:pRg st="3" end="3"/>
                                            </p:txEl>
                                          </p:spTgt>
                                        </p:tgtEl>
                                      </p:cBhvr>
                                    </p:animEffect>
                                    <p:anim calcmode="lin" valueType="num">
                                      <p:cBhvr>
                                        <p:cTn id="22"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12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438361-04E5-453C-8A52-C7E7339072BD}" type="slidenum">
              <a:rPr lang="en-US" altLang="en-US"/>
              <a:pPr/>
              <a:t>13</a:t>
            </a:fld>
            <a:endParaRPr lang="en-US" altLang="en-US"/>
          </a:p>
        </p:txBody>
      </p:sp>
      <p:sp>
        <p:nvSpPr>
          <p:cNvPr id="11267" name="Rectangle 3"/>
          <p:cNvSpPr>
            <a:spLocks noGrp="1" noChangeArrowheads="1"/>
          </p:cNvSpPr>
          <p:nvPr>
            <p:ph type="body" idx="1"/>
          </p:nvPr>
        </p:nvSpPr>
        <p:spPr/>
        <p:txBody>
          <a:bodyPr/>
          <a:lstStyle/>
          <a:p>
            <a:pPr>
              <a:lnSpc>
                <a:spcPct val="120000"/>
              </a:lnSpc>
            </a:pPr>
            <a:r>
              <a:rPr lang="en-US" smtClean="0"/>
              <a:t>  Bình </a:t>
            </a:r>
            <a:r>
              <a:rPr lang="en-US"/>
              <a:t>đẳng giới bao hàm:</a:t>
            </a:r>
          </a:p>
          <a:p>
            <a:pPr lvl="1">
              <a:lnSpc>
                <a:spcPct val="120000"/>
              </a:lnSpc>
            </a:pPr>
            <a:r>
              <a:rPr lang="en-US"/>
              <a:t>+ Về Quyền: Cả hai giới đều có quyền như nhau trong việc ra quyết dịnh, bầu cử, thừa kế và các quyền khác.</a:t>
            </a:r>
          </a:p>
          <a:p>
            <a:pPr lvl="1">
              <a:lnSpc>
                <a:spcPct val="120000"/>
              </a:lnSpc>
            </a:pPr>
            <a:r>
              <a:rPr lang="en-US"/>
              <a:t>+ Về Cơ hội: : Cả hai giới đều có cơ hội tham gia vào các hoạt động xã hội và được tạo điều kiện để tham gia tốt nhất.</a:t>
            </a:r>
          </a:p>
          <a:p>
            <a:pPr lvl="1">
              <a:lnSpc>
                <a:spcPct val="120000"/>
              </a:lnSpc>
            </a:pPr>
            <a:r>
              <a:rPr lang="en-US"/>
              <a:t>+ Về vị thế: Phụ nữ có địa vị bình đẳng và không lệ thuộc vào nam giới, ý kiến của cả hai giới đều được coi trọng.</a:t>
            </a:r>
          </a:p>
          <a:p>
            <a:pPr lvl="1">
              <a:lnSpc>
                <a:spcPct val="120000"/>
              </a:lnSpc>
            </a:pPr>
            <a:r>
              <a:rPr lang="en-US"/>
              <a:t>+ Về Hưởng lợi: Bình đẳng trong chia sẻ phúc lợi là thanh quả của sự phát triển.  </a:t>
            </a:r>
          </a:p>
          <a:p>
            <a:pPr lvl="1">
              <a:lnSpc>
                <a:spcPct val="120000"/>
              </a:lnSpc>
            </a:pPr>
            <a:r>
              <a:rPr lang="en-US"/>
              <a:t>+ Không có sự phân biệt nào về cơ hội tiếp cận đến các nguồn lực cho sự phát triển.</a:t>
            </a:r>
          </a:p>
          <a:p>
            <a:pPr>
              <a:lnSpc>
                <a:spcPct val="120000"/>
              </a:lnSpc>
            </a:pPr>
            <a:endParaRPr lang="vi-VN" altLang="en-US"/>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990600" y="76200"/>
            <a:ext cx="6858000" cy="563562"/>
          </a:xfrm>
        </p:spPr>
        <p:txBody>
          <a:bodyPr/>
          <a:lstStyle/>
          <a:p>
            <a:pPr algn="l"/>
            <a:r>
              <a:rPr lang="vi-VN" altLang="en-US" sz="2400"/>
              <a:t> 1. Một số khái niệm cơ bản trong thực hiện bình đẳng giới</a:t>
            </a:r>
          </a:p>
        </p:txBody>
      </p:sp>
    </p:spTree>
    <p:extLst>
      <p:ext uri="{BB962C8B-B14F-4D97-AF65-F5344CB8AC3E}">
        <p14:creationId xmlns:p14="http://schemas.microsoft.com/office/powerpoint/2010/main" val="267246087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fade">
                                      <p:cBhvr>
                                        <p:cTn id="17" dur="1000"/>
                                        <p:tgtEl>
                                          <p:spTgt spid="11267">
                                            <p:txEl>
                                              <p:pRg st="2" end="2"/>
                                            </p:txEl>
                                          </p:spTgt>
                                        </p:tgtEl>
                                      </p:cBhvr>
                                    </p:animEffect>
                                    <p:anim calcmode="lin" valueType="num">
                                      <p:cBhvr>
                                        <p:cTn id="18"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1267">
                                            <p:txEl>
                                              <p:pRg st="3" end="3"/>
                                            </p:txEl>
                                          </p:spTgt>
                                        </p:tgtEl>
                                        <p:attrNameLst>
                                          <p:attrName>style.visibility</p:attrName>
                                        </p:attrNameLst>
                                      </p:cBhvr>
                                      <p:to>
                                        <p:strVal val="visible"/>
                                      </p:to>
                                    </p:set>
                                    <p:animEffect transition="in" filter="barn(inVertical)">
                                      <p:cBhvr>
                                        <p:cTn id="24" dur="500"/>
                                        <p:tgtEl>
                                          <p:spTgt spid="11267">
                                            <p:txEl>
                                              <p:pRg st="3" end="3"/>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barn(inVertical)">
                                      <p:cBhvr>
                                        <p:cTn id="27" dur="500"/>
                                        <p:tgtEl>
                                          <p:spTgt spid="11267">
                                            <p:txEl>
                                              <p:pRg st="4" end="4"/>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11267">
                                            <p:txEl>
                                              <p:pRg st="5" end="5"/>
                                            </p:txEl>
                                          </p:spTgt>
                                        </p:tgtEl>
                                        <p:attrNameLst>
                                          <p:attrName>style.visibility</p:attrName>
                                        </p:attrNameLst>
                                      </p:cBhvr>
                                      <p:to>
                                        <p:strVal val="visible"/>
                                      </p:to>
                                    </p:set>
                                    <p:animEffect transition="in" filter="barn(inVertical)">
                                      <p:cBhvr>
                                        <p:cTn id="30"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438361-04E5-453C-8A52-C7E7339072BD}" type="slidenum">
              <a:rPr lang="en-US" altLang="en-US"/>
              <a:pPr/>
              <a:t>14</a:t>
            </a:fld>
            <a:endParaRPr lang="en-US" altLang="en-US"/>
          </a:p>
        </p:txBody>
      </p:sp>
      <p:sp>
        <p:nvSpPr>
          <p:cNvPr id="11267" name="Rectangle 3"/>
          <p:cNvSpPr>
            <a:spLocks noGrp="1" noChangeArrowheads="1"/>
          </p:cNvSpPr>
          <p:nvPr>
            <p:ph type="body" idx="1"/>
          </p:nvPr>
        </p:nvSpPr>
        <p:spPr>
          <a:xfrm>
            <a:off x="0" y="762000"/>
            <a:ext cx="8991600" cy="5562600"/>
          </a:xfrm>
        </p:spPr>
        <p:txBody>
          <a:bodyPr/>
          <a:lstStyle/>
          <a:p>
            <a:pPr>
              <a:lnSpc>
                <a:spcPct val="120000"/>
              </a:lnSpc>
            </a:pPr>
            <a:r>
              <a:rPr lang="nl-NL"/>
              <a:t>1.8. Biện pháp thúc đẩy bình đẳng giới</a:t>
            </a:r>
            <a:endParaRPr lang="en-US" sz="1800"/>
          </a:p>
          <a:p>
            <a:pPr lvl="1">
              <a:lnSpc>
                <a:spcPct val="120000"/>
              </a:lnSpc>
            </a:pPr>
            <a:r>
              <a:rPr lang="nl-NL"/>
              <a:t>Là biện pháp nhằm bảo đảm bình đẳng giới thực chất, do cơ quan nhà nước có thẩm quyền ban hành trong trường hợp có sự chênh lệch lớn giữa nam và nữ về vị trí, vai trò, điều kiện và cơ hội.</a:t>
            </a:r>
            <a:endParaRPr lang="en-US" sz="1800"/>
          </a:p>
          <a:p>
            <a:pPr lvl="1">
              <a:lnSpc>
                <a:spcPct val="120000"/>
              </a:lnSpc>
            </a:pPr>
            <a:r>
              <a:rPr lang="nl-NL"/>
              <a:t>Cơ quan có thẩm quyền sử dụng các biện pháp nhằm điều chỉnh sự chênh lệch về vị trí, vai trò, điều kiện, cơ hội giữa nam và nữ.</a:t>
            </a:r>
            <a:endParaRPr lang="en-US" sz="1800"/>
          </a:p>
          <a:p>
            <a:pPr lvl="1">
              <a:lnSpc>
                <a:spcPct val="120000"/>
              </a:lnSpc>
            </a:pPr>
            <a:r>
              <a:rPr lang="nl-NL"/>
              <a:t>Tuy nhiên cần phải xem xét và cân nhắc đến các yếu tố và điều thực tế để áp dụng, tránh trường hợp quan tâm đến điều chỉnh chênh lệch của nữ giới quá mức dẫn đến nam giới bị chênh lệch ở mức quá thấp.</a:t>
            </a:r>
            <a:endParaRPr lang="en-US" sz="1800"/>
          </a:p>
          <a:p>
            <a:pPr>
              <a:lnSpc>
                <a:spcPct val="120000"/>
              </a:lnSpc>
            </a:pPr>
            <a:endParaRPr lang="vi-VN" altLang="en-US"/>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990600" y="76200"/>
            <a:ext cx="6858000" cy="563562"/>
          </a:xfrm>
        </p:spPr>
        <p:txBody>
          <a:bodyPr/>
          <a:lstStyle/>
          <a:p>
            <a:pPr algn="l"/>
            <a:r>
              <a:rPr lang="vi-VN" altLang="en-US" sz="2400"/>
              <a:t> 1. Một số khái niệm cơ bản trong thực hiện bình đẳng giới</a:t>
            </a:r>
          </a:p>
        </p:txBody>
      </p:sp>
    </p:spTree>
    <p:extLst>
      <p:ext uri="{BB962C8B-B14F-4D97-AF65-F5344CB8AC3E}">
        <p14:creationId xmlns:p14="http://schemas.microsoft.com/office/powerpoint/2010/main" val="82859286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Effect transition="in" filter="fade">
                                      <p:cBhvr>
                                        <p:cTn id="19" dur="1000"/>
                                        <p:tgtEl>
                                          <p:spTgt spid="11267">
                                            <p:txEl>
                                              <p:pRg st="2" end="2"/>
                                            </p:txEl>
                                          </p:spTgt>
                                        </p:tgtEl>
                                      </p:cBhvr>
                                    </p:animEffect>
                                    <p:anim calcmode="lin" valueType="num">
                                      <p:cBhvr>
                                        <p:cTn id="20"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1267">
                                            <p:txEl>
                                              <p:pRg st="3" end="3"/>
                                            </p:txEl>
                                          </p:spTgt>
                                        </p:tgtEl>
                                        <p:attrNameLst>
                                          <p:attrName>style.visibility</p:attrName>
                                        </p:attrNameLst>
                                      </p:cBhvr>
                                      <p:to>
                                        <p:strVal val="visible"/>
                                      </p:to>
                                    </p:set>
                                    <p:animEffect transition="in" filter="fade">
                                      <p:cBhvr>
                                        <p:cTn id="26" dur="1000"/>
                                        <p:tgtEl>
                                          <p:spTgt spid="11267">
                                            <p:txEl>
                                              <p:pRg st="3" end="3"/>
                                            </p:txEl>
                                          </p:spTgt>
                                        </p:tgtEl>
                                      </p:cBhvr>
                                    </p:animEffect>
                                    <p:anim calcmode="lin" valueType="num">
                                      <p:cBhvr>
                                        <p:cTn id="27"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12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C438361-04E5-453C-8A52-C7E7339072BD}" type="slidenum">
              <a:rPr lang="en-US" altLang="en-US"/>
              <a:pPr/>
              <a:t>15</a:t>
            </a:fld>
            <a:endParaRPr lang="en-US" altLang="en-US"/>
          </a:p>
        </p:txBody>
      </p:sp>
      <p:sp>
        <p:nvSpPr>
          <p:cNvPr id="11266" name="Rectangle 2"/>
          <p:cNvSpPr>
            <a:spLocks noGrp="1" noChangeArrowheads="1"/>
          </p:cNvSpPr>
          <p:nvPr>
            <p:ph type="title"/>
          </p:nvPr>
        </p:nvSpPr>
        <p:spPr>
          <a:xfrm>
            <a:off x="265113" y="127000"/>
            <a:ext cx="8229600" cy="563562"/>
          </a:xfrm>
        </p:spPr>
        <p:txBody>
          <a:bodyPr/>
          <a:lstStyle/>
          <a:p>
            <a:r>
              <a:rPr lang="nl-NL" sz="2400">
                <a:latin typeface="Tahoma" pitchFamily="34" charset="0"/>
                <a:ea typeface="Tahoma" pitchFamily="34" charset="0"/>
                <a:cs typeface="Tahoma" pitchFamily="34" charset="0"/>
              </a:rPr>
              <a:t>2. Ý nghĩa, tầm quan trọng của bình đẳng giới</a:t>
            </a:r>
            <a:endParaRPr lang="en-US" sz="2400">
              <a:latin typeface="Tahoma" pitchFamily="34" charset="0"/>
              <a:ea typeface="Tahoma" pitchFamily="34" charset="0"/>
              <a:cs typeface="Tahoma" pitchFamily="34" charset="0"/>
            </a:endParaRPr>
          </a:p>
        </p:txBody>
      </p:sp>
      <p:sp>
        <p:nvSpPr>
          <p:cNvPr id="11267" name="Rectangle 3"/>
          <p:cNvSpPr>
            <a:spLocks noGrp="1" noChangeArrowheads="1"/>
          </p:cNvSpPr>
          <p:nvPr>
            <p:ph type="body" idx="1"/>
          </p:nvPr>
        </p:nvSpPr>
        <p:spPr>
          <a:xfrm>
            <a:off x="0" y="941386"/>
            <a:ext cx="8991600" cy="5248275"/>
          </a:xfrm>
        </p:spPr>
        <p:txBody>
          <a:bodyPr/>
          <a:lstStyle/>
          <a:p>
            <a:pPr lvl="1">
              <a:lnSpc>
                <a:spcPct val="150000"/>
              </a:lnSpc>
            </a:pPr>
            <a:r>
              <a:rPr lang="nl-NL"/>
              <a:t>- Vấn đề bất bình đẳng giới còn tồn tại sẽ là rào cản cho sự tham gia của phụ nữ; cản trở sự phát triển của toàn xã hội; tiến trình xóa đói giảm nghèo bị chậm lại.</a:t>
            </a:r>
            <a:endParaRPr lang="en-US" sz="1800"/>
          </a:p>
          <a:p>
            <a:pPr lvl="1">
              <a:lnSpc>
                <a:spcPct val="150000"/>
              </a:lnSpc>
            </a:pPr>
            <a:r>
              <a:rPr lang="nl-NL"/>
              <a:t>- Bình đẳng giới là cách tiếp cận dựa trên quyền con người, đấu tranh cho bình đẳng giới cũng chính là đấu tranh cho các quyền con người của phụ nữ và ngược lại, do đó sẽ thúc đẩy được sự phát triển thế mạnh riêng của mỗi giới, đặc biệt là giới nữ.</a:t>
            </a:r>
            <a:endParaRPr lang="en-US" sz="1800"/>
          </a:p>
          <a:p>
            <a:pPr>
              <a:lnSpc>
                <a:spcPct val="150000"/>
              </a:lnSpc>
            </a:pPr>
            <a:endParaRPr lang="vi-VN" altLang="en-US"/>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567285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Effect transition="in" filter="fade">
                                      <p:cBhvr>
                                        <p:cTn id="14" dur="1000"/>
                                        <p:tgtEl>
                                          <p:spTgt spid="11267">
                                            <p:txEl>
                                              <p:pRg st="1" end="1"/>
                                            </p:txEl>
                                          </p:spTgt>
                                        </p:tgtEl>
                                      </p:cBhvr>
                                    </p:animEffect>
                                    <p:anim calcmode="lin" valueType="num">
                                      <p:cBhvr>
                                        <p:cTn id="15"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0813"/>
            <a:ext cx="7696200" cy="563562"/>
          </a:xfrm>
        </p:spPr>
        <p:txBody>
          <a:bodyPr/>
          <a:lstStyle/>
          <a:p>
            <a:pPr algn="l"/>
            <a:r>
              <a:rPr lang="nl-NL"/>
              <a:t>3. Phụ nữ và phát triển</a:t>
            </a:r>
            <a:endParaRPr lang="en-US"/>
          </a:p>
        </p:txBody>
      </p:sp>
      <p:sp>
        <p:nvSpPr>
          <p:cNvPr id="3" name="Content Placeholder 2"/>
          <p:cNvSpPr>
            <a:spLocks noGrp="1"/>
          </p:cNvSpPr>
          <p:nvPr>
            <p:ph idx="1"/>
          </p:nvPr>
        </p:nvSpPr>
        <p:spPr>
          <a:xfrm>
            <a:off x="0" y="762000"/>
            <a:ext cx="8991600" cy="5334000"/>
          </a:xfrm>
        </p:spPr>
        <p:txBody>
          <a:bodyPr/>
          <a:lstStyle/>
          <a:p>
            <a:pPr>
              <a:lnSpc>
                <a:spcPct val="150000"/>
              </a:lnSpc>
            </a:pPr>
            <a:r>
              <a:rPr lang="nl-NL"/>
              <a:t>3.1. Những rào cản ảnh hưởng đến sự tiến bộ và phát triển của phụ nữ</a:t>
            </a:r>
            <a:endParaRPr lang="en-US"/>
          </a:p>
          <a:p>
            <a:pPr lvl="1">
              <a:lnSpc>
                <a:spcPct val="150000"/>
              </a:lnSpc>
            </a:pPr>
            <a:r>
              <a:rPr lang="nl-NL"/>
              <a:t>- Do phụ nữ thường mặc cảm, tự ti, nhường nhịn, bằng lòng với bản thân…</a:t>
            </a:r>
            <a:endParaRPr lang="en-US"/>
          </a:p>
          <a:p>
            <a:pPr lvl="1">
              <a:lnSpc>
                <a:spcPct val="150000"/>
              </a:lnSpc>
            </a:pPr>
            <a:r>
              <a:rPr lang="nl-NL"/>
              <a:t>- Phụ nữ phải đối mặt với những khó khăn, rào cản (đặc tính giới, thiên chức làm vợ, làm mẹ…); tư tưởng định kiến giới áp đặt cho phụ nữ nhiều hơn nam giới.</a:t>
            </a:r>
            <a:endParaRPr lang="en-US"/>
          </a:p>
          <a:p>
            <a:pPr lvl="1">
              <a:lnSpc>
                <a:spcPct val="150000"/>
              </a:lnSpc>
            </a:pPr>
            <a:r>
              <a:rPr lang="nl-NL"/>
              <a:t>- Do sự bất bình đẳng giới trong gia đình - xã hội, sự chênh lệch về cơ hội, quyền lợi của đa số nữ giới thấp hơn nam giới.</a:t>
            </a:r>
            <a:endParaRPr lang="en-US"/>
          </a:p>
          <a:p>
            <a:pPr>
              <a:lnSpc>
                <a:spcPct val="150000"/>
              </a:lnSpc>
            </a:pPr>
            <a:endParaRPr lang="en-US"/>
          </a:p>
        </p:txBody>
      </p:sp>
      <p:sp>
        <p:nvSpPr>
          <p:cNvPr id="4" name="Slide Number Placeholder 3"/>
          <p:cNvSpPr>
            <a:spLocks noGrp="1"/>
          </p:cNvSpPr>
          <p:nvPr>
            <p:ph type="sldNum" sz="quarter" idx="12"/>
          </p:nvPr>
        </p:nvSpPr>
        <p:spPr/>
        <p:txBody>
          <a:bodyPr/>
          <a:lstStyle/>
          <a:p>
            <a:fld id="{BAD4CB87-1E0B-4553-AE52-09ED379F2C98}" type="slidenum">
              <a:rPr lang="en-US" altLang="en-US" smtClean="0"/>
              <a:pPr/>
              <a:t>16</a:t>
            </a:fld>
            <a:endParaRPr lang="en-US" altLang="en-US"/>
          </a:p>
        </p:txBody>
      </p:sp>
      <p:pic>
        <p:nvPicPr>
          <p:cNvPr id="7"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439027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nSpc>
                <a:spcPct val="110000"/>
              </a:lnSpc>
            </a:pPr>
            <a:r>
              <a:rPr lang="en-US" b="1"/>
              <a:t>3.2. Giải pháp hỗ trợ phụ nữ tiến bộ</a:t>
            </a:r>
            <a:r>
              <a:rPr lang="en-US"/>
              <a:t> </a:t>
            </a:r>
            <a:endParaRPr lang="en-US" smtClean="0"/>
          </a:p>
          <a:p>
            <a:pPr lvl="1">
              <a:lnSpc>
                <a:spcPct val="110000"/>
              </a:lnSpc>
            </a:pPr>
            <a:r>
              <a:rPr lang="nl-NL" smtClean="0"/>
              <a:t>- </a:t>
            </a:r>
            <a:r>
              <a:rPr lang="nl-NL"/>
              <a:t>Xóa bỏ  phân biệt đối xử về giới.</a:t>
            </a:r>
            <a:endParaRPr lang="en-US"/>
          </a:p>
          <a:p>
            <a:pPr lvl="1">
              <a:lnSpc>
                <a:spcPct val="110000"/>
              </a:lnSpc>
            </a:pPr>
            <a:r>
              <a:rPr lang="nl-NL"/>
              <a:t>- Tạo cơ hội cho nam và nữ tiến tới BĐG thực chất, đặc biệt ưu tiên nữ trong việc đề bạt, bổ nhiệm, quy hoạch, đào tạo, bồi dưỡng.</a:t>
            </a:r>
            <a:endParaRPr lang="en-US"/>
          </a:p>
          <a:p>
            <a:pPr lvl="1">
              <a:lnSpc>
                <a:spcPct val="110000"/>
              </a:lnSpc>
            </a:pPr>
            <a:r>
              <a:rPr lang="nl-NL"/>
              <a:t>- Khuyến khích, động viên phụ nữ xóa bỏ mặc cảm, tự ti, giúp cho phụ nữ mạnh dạn, tự tin, phấn đấu để phát huy vai trò, vị thế của mình trong các lĩnh vực.</a:t>
            </a:r>
            <a:endParaRPr lang="en-US"/>
          </a:p>
          <a:p>
            <a:pPr lvl="1">
              <a:lnSpc>
                <a:spcPct val="110000"/>
              </a:lnSpc>
            </a:pPr>
            <a:r>
              <a:rPr lang="nl-NL"/>
              <a:t>- Thực hiện các chế độ, chính sách ưu tiên để phụ nữ phát triển và có vai trò, vị trí trong mọi lĩnh vực của đời sống gia đình và xã hội.</a:t>
            </a:r>
            <a:endParaRPr lang="en-US"/>
          </a:p>
          <a:p>
            <a:pPr>
              <a:lnSpc>
                <a:spcPct val="110000"/>
              </a:lnSpc>
            </a:pPr>
            <a:endParaRPr lang="en-US"/>
          </a:p>
        </p:txBody>
      </p:sp>
      <p:sp>
        <p:nvSpPr>
          <p:cNvPr id="4" name="Slide Number Placeholder 3"/>
          <p:cNvSpPr>
            <a:spLocks noGrp="1"/>
          </p:cNvSpPr>
          <p:nvPr>
            <p:ph type="sldNum" sz="quarter" idx="12"/>
          </p:nvPr>
        </p:nvSpPr>
        <p:spPr/>
        <p:txBody>
          <a:bodyPr/>
          <a:lstStyle/>
          <a:p>
            <a:fld id="{BAD4CB87-1E0B-4553-AE52-09ED379F2C98}" type="slidenum">
              <a:rPr lang="en-US" altLang="en-US" smtClean="0"/>
              <a:pPr/>
              <a:t>17</a:t>
            </a:fld>
            <a:endParaRPr lang="en-US" altLang="en-US"/>
          </a:p>
        </p:txBody>
      </p:sp>
      <p:pic>
        <p:nvPicPr>
          <p:cNvPr id="5"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914400" y="76200"/>
            <a:ext cx="7696200" cy="563562"/>
          </a:xfrm>
        </p:spPr>
        <p:txBody>
          <a:bodyPr/>
          <a:lstStyle/>
          <a:p>
            <a:pPr algn="l"/>
            <a:r>
              <a:rPr lang="nl-NL"/>
              <a:t>3. Phụ nữ và phát triển</a:t>
            </a:r>
            <a:endParaRPr lang="en-US"/>
          </a:p>
        </p:txBody>
      </p:sp>
    </p:spTree>
    <p:extLst>
      <p:ext uri="{BB962C8B-B14F-4D97-AF65-F5344CB8AC3E}">
        <p14:creationId xmlns:p14="http://schemas.microsoft.com/office/powerpoint/2010/main" val="51711112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Vertical)">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97599"/>
            <a:ext cx="9144000" cy="563562"/>
          </a:xfrm>
        </p:spPr>
        <p:txBody>
          <a:bodyPr/>
          <a:lstStyle/>
          <a:p>
            <a:r>
              <a:rPr lang="en-US"/>
              <a:t/>
            </a:r>
            <a:br>
              <a:rPr lang="en-US"/>
            </a:br>
            <a:endParaRPr lang="en-US"/>
          </a:p>
        </p:txBody>
      </p:sp>
      <p:sp>
        <p:nvSpPr>
          <p:cNvPr id="3" name="Content Placeholder 2"/>
          <p:cNvSpPr>
            <a:spLocks noGrp="1"/>
          </p:cNvSpPr>
          <p:nvPr>
            <p:ph idx="1"/>
          </p:nvPr>
        </p:nvSpPr>
        <p:spPr/>
        <p:txBody>
          <a:bodyPr/>
          <a:lstStyle/>
          <a:p>
            <a:pPr lvl="1">
              <a:lnSpc>
                <a:spcPct val="120000"/>
              </a:lnSpc>
            </a:pPr>
            <a:r>
              <a:rPr lang="nl-NL" b="1"/>
              <a:t>3.3. Những trở ngại hạn chế sự tiến bộ, </a:t>
            </a:r>
            <a:r>
              <a:rPr lang="nl-NL" b="1" smtClean="0"/>
              <a:t>phát triển</a:t>
            </a:r>
          </a:p>
          <a:p>
            <a:pPr lvl="1">
              <a:lnSpc>
                <a:spcPct val="120000"/>
              </a:lnSpc>
            </a:pPr>
            <a:r>
              <a:rPr lang="nl-NL" b="1" smtClean="0"/>
              <a:t> </a:t>
            </a:r>
            <a:r>
              <a:rPr lang="nl-NL" b="1"/>
              <a:t>của phụ nữ</a:t>
            </a:r>
          </a:p>
          <a:p>
            <a:pPr lvl="1">
              <a:lnSpc>
                <a:spcPct val="120000"/>
              </a:lnSpc>
            </a:pPr>
            <a:r>
              <a:rPr lang="nl-NL" smtClean="0"/>
              <a:t>- </a:t>
            </a:r>
            <a:r>
              <a:rPr lang="nl-NL"/>
              <a:t>Tư tưởng trọng nam khinh nữ;</a:t>
            </a:r>
            <a:endParaRPr lang="en-US"/>
          </a:p>
          <a:p>
            <a:pPr lvl="1">
              <a:lnSpc>
                <a:spcPct val="120000"/>
              </a:lnSpc>
            </a:pPr>
            <a:r>
              <a:rPr lang="nl-NL"/>
              <a:t>- Gánh nặng gia đình;</a:t>
            </a:r>
            <a:endParaRPr lang="en-US"/>
          </a:p>
          <a:p>
            <a:pPr lvl="1">
              <a:lnSpc>
                <a:spcPct val="120000"/>
              </a:lnSpc>
            </a:pPr>
            <a:r>
              <a:rPr lang="nl-NL"/>
              <a:t>- Ít có cơ hội học tập, nâng cao trình độ do chịu tác động ảnh hưởng của gia đình, đặc tính giới;</a:t>
            </a:r>
            <a:endParaRPr lang="en-US"/>
          </a:p>
          <a:p>
            <a:pPr lvl="1">
              <a:lnSpc>
                <a:spcPct val="120000"/>
              </a:lnSpc>
            </a:pPr>
            <a:r>
              <a:rPr lang="en-US"/>
              <a:t>- Tự ti, an phận, hay nhường nhịn;</a:t>
            </a:r>
          </a:p>
          <a:p>
            <a:pPr lvl="1">
              <a:lnSpc>
                <a:spcPct val="120000"/>
              </a:lnSpc>
            </a:pPr>
            <a:r>
              <a:rPr lang="en-US"/>
              <a:t>- Thiếu chính sách hỗ trợ cho phụ nữ; một số chính sách chưa phù hợp để tạo điều kiện cho phụ nữ tiến bộ, phát triển như: độ tuổi quy hoạch, học tập bồi dưỡng nâng cao năng lực, tuổi nghỉ hưu.</a:t>
            </a:r>
          </a:p>
          <a:p>
            <a:pPr>
              <a:lnSpc>
                <a:spcPct val="120000"/>
              </a:lnSpc>
            </a:pPr>
            <a:endParaRPr lang="en-US"/>
          </a:p>
        </p:txBody>
      </p:sp>
      <p:sp>
        <p:nvSpPr>
          <p:cNvPr id="4" name="Slide Number Placeholder 3"/>
          <p:cNvSpPr>
            <a:spLocks noGrp="1"/>
          </p:cNvSpPr>
          <p:nvPr>
            <p:ph type="sldNum" sz="quarter" idx="12"/>
          </p:nvPr>
        </p:nvSpPr>
        <p:spPr/>
        <p:txBody>
          <a:bodyPr/>
          <a:lstStyle/>
          <a:p>
            <a:fld id="{BAD4CB87-1E0B-4553-AE52-09ED379F2C98}" type="slidenum">
              <a:rPr lang="en-US" altLang="en-US" smtClean="0"/>
              <a:pPr/>
              <a:t>18</a:t>
            </a:fld>
            <a:endParaRPr lang="en-US" altLang="en-US"/>
          </a:p>
        </p:txBody>
      </p:sp>
      <p:pic>
        <p:nvPicPr>
          <p:cNvPr id="5"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bwMode="white">
          <a:xfrm>
            <a:off x="990600" y="150813"/>
            <a:ext cx="76962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a:lstStyle>
          <a:p>
            <a:pPr algn="l"/>
            <a:r>
              <a:rPr lang="nl-NL" smtClean="0"/>
              <a:t>3. Phụ nữ và phát triển</a:t>
            </a:r>
            <a:endParaRPr lang="en-US"/>
          </a:p>
        </p:txBody>
      </p:sp>
    </p:spTree>
    <p:extLst>
      <p:ext uri="{BB962C8B-B14F-4D97-AF65-F5344CB8AC3E}">
        <p14:creationId xmlns:p14="http://schemas.microsoft.com/office/powerpoint/2010/main" val="138275808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arn(inVertical)">
                                      <p:cBhvr>
                                        <p:cTn id="18" dur="500"/>
                                        <p:tgtEl>
                                          <p:spTgt spid="3">
                                            <p:txEl>
                                              <p:pRg st="5" end="5"/>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arn(inVertical)">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 y="619125"/>
            <a:ext cx="8229600" cy="563562"/>
          </a:xfrm>
        </p:spPr>
        <p:txBody>
          <a:bodyPr/>
          <a:lstStyle/>
          <a:p>
            <a:r>
              <a:rPr lang="vi-VN" sz="2000">
                <a:solidFill>
                  <a:schemeClr val="accent5">
                    <a:lumMod val="10000"/>
                  </a:schemeClr>
                </a:solidFill>
              </a:rPr>
              <a:t>3.4. Để phụ nữ trở thành người lãnh đạo điều hành </a:t>
            </a:r>
            <a:endParaRPr lang="en-US">
              <a:solidFill>
                <a:schemeClr val="accent5">
                  <a:lumMod val="1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2731540"/>
              </p:ext>
            </p:extLst>
          </p:nvPr>
        </p:nvGraphicFramePr>
        <p:xfrm>
          <a:off x="9524" y="762000"/>
          <a:ext cx="8982075"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AD4CB87-1E0B-4553-AE52-09ED379F2C98}" type="slidenum">
              <a:rPr lang="en-US" altLang="en-US" smtClean="0"/>
              <a:pPr/>
              <a:t>19</a:t>
            </a:fld>
            <a:endParaRPr lang="en-US" altLang="en-US"/>
          </a:p>
        </p:txBody>
      </p:sp>
      <p:pic>
        <p:nvPicPr>
          <p:cNvPr id="6" name="Picture 6"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bwMode="white">
          <a:xfrm>
            <a:off x="838200" y="55563"/>
            <a:ext cx="6818313"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a:lstStyle>
          <a:p>
            <a:pPr algn="l"/>
            <a:r>
              <a:rPr lang="nl-NL" smtClean="0"/>
              <a:t>3. Phụ nữ và phát triển</a:t>
            </a:r>
            <a:endParaRPr lang="en-US"/>
          </a:p>
        </p:txBody>
      </p:sp>
    </p:spTree>
    <p:extLst>
      <p:ext uri="{BB962C8B-B14F-4D97-AF65-F5344CB8AC3E}">
        <p14:creationId xmlns:p14="http://schemas.microsoft.com/office/powerpoint/2010/main" val="173933989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68E7054-D6B1-4290-ACC4-244D3F3EFAEF}" type="slidenum">
              <a:rPr lang="en-US" altLang="en-US"/>
              <a:pPr/>
              <a:t>2</a:t>
            </a:fld>
            <a:endParaRPr lang="en-US" altLang="en-US"/>
          </a:p>
        </p:txBody>
      </p:sp>
      <p:sp>
        <p:nvSpPr>
          <p:cNvPr id="2050" name="Rectangle 2"/>
          <p:cNvSpPr>
            <a:spLocks noGrp="1" noChangeArrowheads="1"/>
          </p:cNvSpPr>
          <p:nvPr>
            <p:ph type="ctrTitle"/>
          </p:nvPr>
        </p:nvSpPr>
        <p:spPr>
          <a:xfrm>
            <a:off x="685800" y="2130425"/>
            <a:ext cx="7772400" cy="1470025"/>
          </a:xfrm>
        </p:spPr>
        <p:txBody>
          <a:bodyPr anchor="ctr"/>
          <a:lstStyle/>
          <a:p>
            <a:endParaRPr lang="vi-VN" altLang="en-US" sz="3200" b="0"/>
          </a:p>
        </p:txBody>
      </p:sp>
      <p:sp>
        <p:nvSpPr>
          <p:cNvPr id="2051" name="Rectangle 3"/>
          <p:cNvSpPr>
            <a:spLocks noGrp="1" noChangeArrowheads="1"/>
          </p:cNvSpPr>
          <p:nvPr>
            <p:ph type="subTitle" idx="1"/>
          </p:nvPr>
        </p:nvSpPr>
        <p:spPr>
          <a:xfrm>
            <a:off x="1371600" y="3886200"/>
            <a:ext cx="6400800" cy="1752600"/>
          </a:xfrm>
        </p:spPr>
        <p:txBody>
          <a:bodyPr/>
          <a:lstStyle/>
          <a:p>
            <a:endParaRPr lang="vi-VN" altLang="en-US" sz="2800"/>
          </a:p>
        </p:txBody>
      </p:sp>
      <p:sp>
        <p:nvSpPr>
          <p:cNvPr id="2052" name="WordArt 4"/>
          <p:cNvSpPr>
            <a:spLocks noChangeArrowheads="1" noChangeShapeType="1" noTextEdit="1"/>
          </p:cNvSpPr>
          <p:nvPr/>
        </p:nvSpPr>
        <p:spPr bwMode="auto">
          <a:xfrm>
            <a:off x="838200" y="45296"/>
            <a:ext cx="7391400" cy="573829"/>
          </a:xfrm>
          <a:prstGeom prst="rect">
            <a:avLst/>
          </a:prstGeom>
        </p:spPr>
        <p:txBody>
          <a:bodyPr wrap="none" fromWordArt="1">
            <a:prstTxWarp prst="textPlain">
              <a:avLst>
                <a:gd name="adj" fmla="val 50000"/>
              </a:avLst>
            </a:prstTxWarp>
          </a:bodyPr>
          <a:lstStyle/>
          <a:p>
            <a:pPr algn="ctr"/>
            <a:r>
              <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rPr>
              <a:t>GIỚI, BÌNH ĐẲNG GIỚI VÀ PHÁT TRIỂN BỀN VỮNG</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0" y="838200"/>
            <a:ext cx="9048750" cy="5802791"/>
          </a:xfrm>
          <a:prstGeom prst="rect">
            <a:avLst/>
          </a:prstGeom>
        </p:spPr>
      </p:pic>
      <p:pic>
        <p:nvPicPr>
          <p:cNvPr id="10" name="Picture 6" descr="Pictur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descr="Pictur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7" descr="Pictur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with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p:cTn id="7" dur="2000" fill="hold"/>
                                        <p:tgtEl>
                                          <p:spTgt spid="2052"/>
                                        </p:tgtEl>
                                        <p:attrNameLst>
                                          <p:attrName>ppt_w</p:attrName>
                                        </p:attrNameLst>
                                      </p:cBhvr>
                                      <p:tavLst>
                                        <p:tav tm="0">
                                          <p:val>
                                            <p:strVal val="#ppt_w*0.70"/>
                                          </p:val>
                                        </p:tav>
                                        <p:tav tm="100000">
                                          <p:val>
                                            <p:strVal val="#ppt_w"/>
                                          </p:val>
                                        </p:tav>
                                      </p:tavLst>
                                    </p:anim>
                                    <p:anim calcmode="lin" valueType="num">
                                      <p:cBhvr>
                                        <p:cTn id="8" dur="2000" fill="hold"/>
                                        <p:tgtEl>
                                          <p:spTgt spid="2052"/>
                                        </p:tgtEl>
                                        <p:attrNameLst>
                                          <p:attrName>ppt_h</p:attrName>
                                        </p:attrNameLst>
                                      </p:cBhvr>
                                      <p:tavLst>
                                        <p:tav tm="0">
                                          <p:val>
                                            <p:strVal val="#ppt_h"/>
                                          </p:val>
                                        </p:tav>
                                        <p:tav tm="100000">
                                          <p:val>
                                            <p:strVal val="#ppt_h"/>
                                          </p:val>
                                        </p:tav>
                                      </p:tavLst>
                                    </p:anim>
                                    <p:animEffect transition="in" filter="fade">
                                      <p:cBhvr>
                                        <p:cTn id="9" dur="2000"/>
                                        <p:tgtEl>
                                          <p:spTgt spid="2052"/>
                                        </p:tgtEl>
                                      </p:cBhvr>
                                    </p:animEffect>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229600" cy="685801"/>
          </a:xfrm>
        </p:spPr>
        <p:txBody>
          <a:bodyPr/>
          <a:lstStyle/>
          <a:p>
            <a:pPr algn="l"/>
            <a:r>
              <a:rPr lang="en-US" sz="2800">
                <a:solidFill>
                  <a:schemeClr val="accent5">
                    <a:lumMod val="10000"/>
                  </a:schemeClr>
                </a:solidFill>
              </a:rPr>
              <a:t>3.5. Điểm mạnh của lãnh đạo </a:t>
            </a:r>
            <a:r>
              <a:rPr lang="en-US" sz="2800" smtClean="0">
                <a:solidFill>
                  <a:schemeClr val="accent5">
                    <a:lumMod val="10000"/>
                  </a:schemeClr>
                </a:solidFill>
              </a:rPr>
              <a:t>nữ</a:t>
            </a:r>
            <a:endParaRPr lang="en-US">
              <a:solidFill>
                <a:schemeClr val="accent5">
                  <a:lumMod val="10000"/>
                </a:schemeClr>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55630415"/>
              </p:ext>
            </p:extLst>
          </p:nvPr>
        </p:nvGraphicFramePr>
        <p:xfrm>
          <a:off x="0" y="1152525"/>
          <a:ext cx="8991600" cy="5095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AD4CB87-1E0B-4553-AE52-09ED379F2C98}" type="slidenum">
              <a:rPr lang="en-US" altLang="en-US" smtClean="0"/>
              <a:pPr/>
              <a:t>20</a:t>
            </a:fld>
            <a:endParaRPr lang="en-US" altLang="en-US"/>
          </a:p>
        </p:txBody>
      </p:sp>
      <p:pic>
        <p:nvPicPr>
          <p:cNvPr id="6" name="Picture 6"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bwMode="white">
          <a:xfrm>
            <a:off x="838200" y="55563"/>
            <a:ext cx="6818313"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a:lstStyle>
          <a:p>
            <a:pPr algn="l"/>
            <a:r>
              <a:rPr lang="nl-NL" smtClean="0"/>
              <a:t>3. Phụ nữ và phát triển</a:t>
            </a:r>
            <a:endParaRPr lang="en-US"/>
          </a:p>
        </p:txBody>
      </p:sp>
    </p:spTree>
    <p:extLst>
      <p:ext uri="{BB962C8B-B14F-4D97-AF65-F5344CB8AC3E}">
        <p14:creationId xmlns:p14="http://schemas.microsoft.com/office/powerpoint/2010/main" val="353738923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813"/>
            <a:ext cx="8229600" cy="839788"/>
          </a:xfrm>
        </p:spPr>
        <p:txBody>
          <a:bodyPr/>
          <a:lstStyle/>
          <a:p>
            <a:r>
              <a:rPr lang="en-US"/>
              <a:t/>
            </a:r>
            <a:br>
              <a:rPr lang="en-US"/>
            </a:br>
            <a:endParaRPr lang="en-US"/>
          </a:p>
        </p:txBody>
      </p:sp>
      <p:sp>
        <p:nvSpPr>
          <p:cNvPr id="3" name="Content Placeholder 2"/>
          <p:cNvSpPr>
            <a:spLocks noGrp="1"/>
          </p:cNvSpPr>
          <p:nvPr>
            <p:ph idx="1"/>
          </p:nvPr>
        </p:nvSpPr>
        <p:spPr>
          <a:xfrm>
            <a:off x="0" y="914400"/>
            <a:ext cx="8991600" cy="5095875"/>
          </a:xfrm>
        </p:spPr>
        <p:txBody>
          <a:bodyPr/>
          <a:lstStyle/>
          <a:p>
            <a:pPr>
              <a:lnSpc>
                <a:spcPct val="120000"/>
              </a:lnSpc>
            </a:pPr>
            <a:r>
              <a:rPr lang="en-US"/>
              <a:t>3.6. Muốn trở thành lãnh đạo, quản lí, phụ nữ cần phải làm gì? </a:t>
            </a:r>
            <a:endParaRPr lang="en-US" smtClean="0"/>
          </a:p>
          <a:p>
            <a:pPr>
              <a:lnSpc>
                <a:spcPct val="120000"/>
              </a:lnSpc>
            </a:pPr>
            <a:r>
              <a:rPr lang="en-US" smtClean="0"/>
              <a:t>a</a:t>
            </a:r>
            <a:r>
              <a:rPr lang="en-US"/>
              <a:t>) Phụ nữ cần tự khẳng định và tự tin trong công việc</a:t>
            </a:r>
          </a:p>
          <a:p>
            <a:pPr lvl="1">
              <a:lnSpc>
                <a:spcPct val="120000"/>
              </a:lnSpc>
            </a:pPr>
            <a:r>
              <a:rPr lang="en-US"/>
              <a:t>- Mạnh dạn tham gia hoạt đông cộng đồng;</a:t>
            </a:r>
          </a:p>
          <a:p>
            <a:pPr lvl="1">
              <a:lnSpc>
                <a:spcPct val="120000"/>
              </a:lnSpc>
            </a:pPr>
            <a:r>
              <a:rPr lang="en-US"/>
              <a:t>- Nên bắt đầu từ việc nhỏ;</a:t>
            </a:r>
          </a:p>
          <a:p>
            <a:pPr lvl="1">
              <a:lnSpc>
                <a:spcPct val="120000"/>
              </a:lnSpc>
            </a:pPr>
            <a:r>
              <a:rPr lang="en-US"/>
              <a:t>- Tự tìm ra những ưu điểm;</a:t>
            </a:r>
          </a:p>
          <a:p>
            <a:pPr lvl="1">
              <a:lnSpc>
                <a:spcPct val="120000"/>
              </a:lnSpc>
            </a:pPr>
            <a:r>
              <a:rPr lang="en-US"/>
              <a:t>- Thẳng thắn nhận ra nhược điểm để từng bước khắc phục;</a:t>
            </a:r>
          </a:p>
          <a:p>
            <a:pPr lvl="1">
              <a:lnSpc>
                <a:spcPct val="120000"/>
              </a:lnSpc>
            </a:pPr>
            <a:r>
              <a:rPr lang="en-US"/>
              <a:t>- Biết tận dụng cơ hội;</a:t>
            </a:r>
          </a:p>
          <a:p>
            <a:pPr lvl="1">
              <a:lnSpc>
                <a:spcPct val="120000"/>
              </a:lnSpc>
            </a:pPr>
            <a:r>
              <a:rPr lang="en-US"/>
              <a:t>- Chứng tỏ khả năng của mình trước mọi người</a:t>
            </a:r>
          </a:p>
        </p:txBody>
      </p:sp>
      <p:sp>
        <p:nvSpPr>
          <p:cNvPr id="4" name="Slide Number Placeholder 3"/>
          <p:cNvSpPr>
            <a:spLocks noGrp="1"/>
          </p:cNvSpPr>
          <p:nvPr>
            <p:ph type="sldNum" sz="quarter" idx="12"/>
          </p:nvPr>
        </p:nvSpPr>
        <p:spPr/>
        <p:txBody>
          <a:bodyPr/>
          <a:lstStyle/>
          <a:p>
            <a:fld id="{BAD4CB87-1E0B-4553-AE52-09ED379F2C98}" type="slidenum">
              <a:rPr lang="en-US" altLang="en-US" smtClean="0"/>
              <a:pPr/>
              <a:t>21</a:t>
            </a:fld>
            <a:endParaRPr lang="en-US" altLang="en-US"/>
          </a:p>
        </p:txBody>
      </p:sp>
      <p:pic>
        <p:nvPicPr>
          <p:cNvPr id="5"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bwMode="white">
          <a:xfrm>
            <a:off x="838200" y="55563"/>
            <a:ext cx="6818313"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a:lstStyle>
          <a:p>
            <a:pPr algn="l"/>
            <a:r>
              <a:rPr lang="nl-NL" smtClean="0"/>
              <a:t>3. Phụ nữ và phát triển</a:t>
            </a:r>
            <a:endParaRPr lang="en-US"/>
          </a:p>
        </p:txBody>
      </p:sp>
    </p:spTree>
    <p:extLst>
      <p:ext uri="{BB962C8B-B14F-4D97-AF65-F5344CB8AC3E}">
        <p14:creationId xmlns:p14="http://schemas.microsoft.com/office/powerpoint/2010/main" val="307499102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500" y="703262"/>
            <a:ext cx="6642100" cy="839788"/>
          </a:xfrm>
        </p:spPr>
        <p:txBody>
          <a:bodyPr/>
          <a:lstStyle/>
          <a:p>
            <a:pPr algn="l"/>
            <a:r>
              <a:rPr lang="en-US" sz="2200">
                <a:solidFill>
                  <a:schemeClr val="accent5">
                    <a:lumMod val="10000"/>
                  </a:schemeClr>
                </a:solidFill>
              </a:rPr>
              <a:t>3.6. Muốn trở thành lãnh đạo, quản lí, </a:t>
            </a:r>
            <a:r>
              <a:rPr lang="en-US" sz="2200" smtClean="0">
                <a:solidFill>
                  <a:schemeClr val="accent5">
                    <a:lumMod val="10000"/>
                  </a:schemeClr>
                </a:solidFill>
              </a:rPr>
              <a:t/>
            </a:r>
            <a:br>
              <a:rPr lang="en-US" sz="2200" smtClean="0">
                <a:solidFill>
                  <a:schemeClr val="accent5">
                    <a:lumMod val="10000"/>
                  </a:schemeClr>
                </a:solidFill>
              </a:rPr>
            </a:br>
            <a:r>
              <a:rPr lang="en-US" sz="2200">
                <a:solidFill>
                  <a:schemeClr val="accent5">
                    <a:lumMod val="10000"/>
                  </a:schemeClr>
                </a:solidFill>
              </a:rPr>
              <a:t> </a:t>
            </a:r>
            <a:r>
              <a:rPr lang="en-US" sz="2200" smtClean="0">
                <a:solidFill>
                  <a:schemeClr val="accent5">
                    <a:lumMod val="10000"/>
                  </a:schemeClr>
                </a:solidFill>
              </a:rPr>
              <a:t>       phụ </a:t>
            </a:r>
            <a:r>
              <a:rPr lang="en-US" sz="2200">
                <a:solidFill>
                  <a:schemeClr val="accent5">
                    <a:lumMod val="10000"/>
                  </a:schemeClr>
                </a:solidFill>
              </a:rPr>
              <a:t>nữ cần phải làm gì</a:t>
            </a:r>
            <a:r>
              <a:rPr lang="en-US" sz="2200" smtClean="0">
                <a:solidFill>
                  <a:schemeClr val="accent5">
                    <a:lumMod val="10000"/>
                  </a:schemeClr>
                </a:solidFill>
              </a:rPr>
              <a:t>?</a:t>
            </a:r>
            <a:endParaRPr lang="en-US" sz="220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81529224"/>
              </p:ext>
            </p:extLst>
          </p:nvPr>
        </p:nvGraphicFramePr>
        <p:xfrm>
          <a:off x="176213" y="1524000"/>
          <a:ext cx="89916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BAD4CB87-1E0B-4553-AE52-09ED379F2C98}" type="slidenum">
              <a:rPr lang="en-US" altLang="en-US" smtClean="0"/>
              <a:pPr/>
              <a:t>22</a:t>
            </a:fld>
            <a:endParaRPr lang="en-US" altLang="en-US"/>
          </a:p>
        </p:txBody>
      </p:sp>
      <p:pic>
        <p:nvPicPr>
          <p:cNvPr id="5" name="Picture 6"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bwMode="white">
          <a:xfrm>
            <a:off x="825500" y="85725"/>
            <a:ext cx="6818313"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a:lstStyle>
          <a:p>
            <a:pPr algn="l"/>
            <a:r>
              <a:rPr lang="nl-NL" smtClean="0"/>
              <a:t>3. Phụ nữ và phát triển</a:t>
            </a:r>
            <a:endParaRPr lang="en-US"/>
          </a:p>
        </p:txBody>
      </p:sp>
    </p:spTree>
    <p:extLst>
      <p:ext uri="{BB962C8B-B14F-4D97-AF65-F5344CB8AC3E}">
        <p14:creationId xmlns:p14="http://schemas.microsoft.com/office/powerpoint/2010/main" val="346490596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 Câu </a:t>
            </a:r>
            <a:r>
              <a:rPr lang="nl-NL"/>
              <a:t>hỏi thảo </a:t>
            </a:r>
            <a:r>
              <a:rPr lang="nl-NL" smtClean="0"/>
              <a:t>luận ?</a:t>
            </a:r>
            <a:endParaRPr lang="en-US"/>
          </a:p>
        </p:txBody>
      </p:sp>
      <p:sp>
        <p:nvSpPr>
          <p:cNvPr id="4" name="Slide Number Placeholder 3"/>
          <p:cNvSpPr>
            <a:spLocks noGrp="1"/>
          </p:cNvSpPr>
          <p:nvPr>
            <p:ph type="sldNum" sz="quarter" idx="12"/>
          </p:nvPr>
        </p:nvSpPr>
        <p:spPr/>
        <p:txBody>
          <a:bodyPr/>
          <a:lstStyle/>
          <a:p>
            <a:fld id="{BAD4CB87-1E0B-4553-AE52-09ED379F2C98}" type="slidenum">
              <a:rPr lang="en-US" altLang="en-US" smtClean="0"/>
              <a:pPr/>
              <a:t>23</a:t>
            </a:fld>
            <a:endParaRPr lang="en-US" altLang="en-US"/>
          </a:p>
        </p:txBody>
      </p:sp>
      <p:sp>
        <p:nvSpPr>
          <p:cNvPr id="5" name="Rectangle 4"/>
          <p:cNvSpPr/>
          <p:nvPr/>
        </p:nvSpPr>
        <p:spPr>
          <a:xfrm>
            <a:off x="76200" y="1265238"/>
            <a:ext cx="8915400" cy="4031873"/>
          </a:xfrm>
          <a:prstGeom prst="rect">
            <a:avLst/>
          </a:prstGeom>
        </p:spPr>
        <p:txBody>
          <a:bodyPr wrap="square">
            <a:spAutoFit/>
          </a:bodyPr>
          <a:lstStyle/>
          <a:p>
            <a:r>
              <a:rPr lang="nl-NL" sz="3200" b="1" smtClean="0">
                <a:solidFill>
                  <a:srgbClr val="C00000"/>
                </a:solidFill>
              </a:rPr>
              <a:t>Câu </a:t>
            </a:r>
            <a:r>
              <a:rPr lang="nl-NL" sz="3200" b="1">
                <a:solidFill>
                  <a:srgbClr val="C00000"/>
                </a:solidFill>
              </a:rPr>
              <a:t>1</a:t>
            </a:r>
            <a:r>
              <a:rPr lang="nl-NL" sz="3200" b="1" smtClean="0">
                <a:solidFill>
                  <a:srgbClr val="C00000"/>
                </a:solidFill>
              </a:rPr>
              <a:t>.</a:t>
            </a:r>
          </a:p>
          <a:p>
            <a:r>
              <a:rPr lang="nl-NL" sz="3200"/>
              <a:t> </a:t>
            </a:r>
            <a:r>
              <a:rPr lang="nl-NL" sz="3200" smtClean="0"/>
              <a:t>  </a:t>
            </a:r>
            <a:r>
              <a:rPr lang="nl-NL" sz="3200"/>
              <a:t>Hãy nêu những đặc điểm giới của nam và nữ?</a:t>
            </a:r>
            <a:endParaRPr lang="en-US" sz="3200"/>
          </a:p>
          <a:p>
            <a:r>
              <a:rPr lang="nl-NL" sz="3200" b="1">
                <a:solidFill>
                  <a:srgbClr val="C00000"/>
                </a:solidFill>
              </a:rPr>
              <a:t>Câu 2</a:t>
            </a:r>
            <a:r>
              <a:rPr lang="nl-NL" sz="3200" b="1" smtClean="0">
                <a:solidFill>
                  <a:srgbClr val="C00000"/>
                </a:solidFill>
              </a:rPr>
              <a:t>.</a:t>
            </a:r>
          </a:p>
          <a:p>
            <a:r>
              <a:rPr lang="nl-NL" sz="3200"/>
              <a:t> </a:t>
            </a:r>
            <a:r>
              <a:rPr lang="nl-NL" sz="3200" smtClean="0"/>
              <a:t>  Những </a:t>
            </a:r>
            <a:r>
              <a:rPr lang="nl-NL" sz="3200"/>
              <a:t>rào cản gì ảnh hưởng đến sự tiến bộ và phát triển của phụ nữ?</a:t>
            </a:r>
            <a:endParaRPr lang="en-US" sz="3200"/>
          </a:p>
          <a:p>
            <a:r>
              <a:rPr lang="nl-NL" sz="3200" b="1">
                <a:solidFill>
                  <a:srgbClr val="C00000"/>
                </a:solidFill>
              </a:rPr>
              <a:t>Câu 3</a:t>
            </a:r>
            <a:r>
              <a:rPr lang="nl-NL" sz="3200" b="1" smtClean="0">
                <a:solidFill>
                  <a:srgbClr val="C00000"/>
                </a:solidFill>
              </a:rPr>
              <a:t>.</a:t>
            </a:r>
          </a:p>
          <a:p>
            <a:r>
              <a:rPr lang="nl-NL" sz="3200"/>
              <a:t> </a:t>
            </a:r>
            <a:r>
              <a:rPr lang="nl-NL" sz="3200" smtClean="0"/>
              <a:t>   </a:t>
            </a:r>
            <a:r>
              <a:rPr lang="nl-NL" sz="3200"/>
              <a:t>Các thành viên trong gia đình có trách nhiệm gì trong việc thực hiện Bình đẳng giới?</a:t>
            </a:r>
            <a:endParaRPr lang="en-US" sz="3200"/>
          </a:p>
        </p:txBody>
      </p:sp>
      <p:pic>
        <p:nvPicPr>
          <p:cNvPr id="6"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https://encrypted-tbn2.gstatic.com/images?q=tbn:ANd9GcREOI4nARhSw_6gpd7qMv9Qv2b5492M-IglNtfNsoDqUqW-u7en"/>
          <p:cNvPicPr>
            <a:picLocks noChangeAspect="1" noChangeArrowheads="1"/>
          </p:cNvPicPr>
          <p:nvPr/>
        </p:nvPicPr>
        <p:blipFill>
          <a:blip r:embed="rId3" cstate="print">
            <a:lum bright="10000" contrast="30000"/>
            <a:extLst>
              <a:ext uri="{28A0092B-C50C-407E-A947-70E740481C1C}">
                <a14:useLocalDpi xmlns:a14="http://schemas.microsoft.com/office/drawing/2010/main" val="0"/>
              </a:ext>
            </a:extLst>
          </a:blip>
          <a:srcRect/>
          <a:stretch>
            <a:fillRect/>
          </a:stretch>
        </p:blipFill>
        <p:spPr bwMode="auto">
          <a:xfrm>
            <a:off x="1292226" y="153986"/>
            <a:ext cx="914400" cy="72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913794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1000"/>
                                        <p:tgtEl>
                                          <p:spTgt spid="5">
                                            <p:txEl>
                                              <p:pRg st="2" end="2"/>
                                            </p:txEl>
                                          </p:spTgt>
                                        </p:tgtEl>
                                      </p:cBhvr>
                                    </p:animEffect>
                                    <p:anim calcmode="lin" valueType="num">
                                      <p:cBhvr>
                                        <p:cTn id="2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1000"/>
                                        <p:tgtEl>
                                          <p:spTgt spid="5">
                                            <p:txEl>
                                              <p:pRg st="3" end="3"/>
                                            </p:txEl>
                                          </p:spTgt>
                                        </p:tgtEl>
                                      </p:cBhvr>
                                    </p:animEffect>
                                    <p:anim calcmode="lin" valueType="num">
                                      <p:cBhvr>
                                        <p:cTn id="2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1000"/>
                                        <p:tgtEl>
                                          <p:spTgt spid="5">
                                            <p:txEl>
                                              <p:pRg st="4" end="4"/>
                                            </p:txEl>
                                          </p:spTgt>
                                        </p:tgtEl>
                                      </p:cBhvr>
                                    </p:animEffect>
                                    <p:anim calcmode="lin" valueType="num">
                                      <p:cBhvr>
                                        <p:cTn id="3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Effect transition="in" filter="fade">
                                      <p:cBhvr>
                                        <p:cTn id="36" dur="1000"/>
                                        <p:tgtEl>
                                          <p:spTgt spid="5">
                                            <p:txEl>
                                              <p:pRg st="5" end="5"/>
                                            </p:txEl>
                                          </p:spTgt>
                                        </p:tgtEl>
                                      </p:cBhvr>
                                    </p:animEffect>
                                    <p:anim calcmode="lin" valueType="num">
                                      <p:cBhvr>
                                        <p:cTn id="3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740650" y="49213"/>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4" descr="kitty"/>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23850" y="5330825"/>
            <a:ext cx="74136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5" descr="3d butterfly"/>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6391275"/>
            <a:ext cx="8001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6" descr="duck4[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243888" y="5373688"/>
            <a:ext cx="6477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37" name="AutoShape 17"/>
          <p:cNvSpPr>
            <a:spLocks noChangeArrowheads="1"/>
          </p:cNvSpPr>
          <p:nvPr/>
        </p:nvSpPr>
        <p:spPr bwMode="auto">
          <a:xfrm>
            <a:off x="2339975" y="6308725"/>
            <a:ext cx="152400" cy="152400"/>
          </a:xfrm>
          <a:prstGeom prst="star4">
            <a:avLst>
              <a:gd name="adj" fmla="val 12500"/>
            </a:avLst>
          </a:prstGeom>
          <a:solidFill>
            <a:srgbClr val="FFFF00"/>
          </a:solidFill>
          <a:ln w="57150" algn="ctr">
            <a:solidFill>
              <a:srgbClr val="F8F2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sz="2400">
              <a:solidFill>
                <a:srgbClr val="FFFF00"/>
              </a:solidFill>
              <a:latin typeface="Times New Roman" pitchFamily="18" charset="0"/>
              <a:cs typeface="Times New Roman" pitchFamily="18" charset="0"/>
            </a:endParaRPr>
          </a:p>
        </p:txBody>
      </p:sp>
      <p:sp>
        <p:nvSpPr>
          <p:cNvPr id="337923" name="AutoShape 3"/>
          <p:cNvSpPr>
            <a:spLocks noChangeArrowheads="1"/>
          </p:cNvSpPr>
          <p:nvPr/>
        </p:nvSpPr>
        <p:spPr bwMode="auto">
          <a:xfrm>
            <a:off x="6443663" y="6381750"/>
            <a:ext cx="152400" cy="152400"/>
          </a:xfrm>
          <a:prstGeom prst="star4">
            <a:avLst>
              <a:gd name="adj" fmla="val 12500"/>
            </a:avLst>
          </a:prstGeom>
          <a:solidFill>
            <a:srgbClr val="FFFF00"/>
          </a:solidFill>
          <a:ln w="57150" algn="ctr">
            <a:solidFill>
              <a:srgbClr val="F8F2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vi-VN" sz="2400">
              <a:solidFill>
                <a:srgbClr val="0000FF"/>
              </a:solidFill>
              <a:latin typeface="Times New Roman" pitchFamily="18" charset="0"/>
              <a:cs typeface="Times New Roman" pitchFamily="18" charset="0"/>
            </a:endParaRPr>
          </a:p>
        </p:txBody>
      </p:sp>
      <p:pic>
        <p:nvPicPr>
          <p:cNvPr id="4106" name="Picture 8" descr="trai"/>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flipH="1">
            <a:off x="7780338" y="49213"/>
            <a:ext cx="12557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WordArt 18"/>
          <p:cNvSpPr>
            <a:spLocks noChangeArrowheads="1" noChangeShapeType="1" noTextEdit="1"/>
          </p:cNvSpPr>
          <p:nvPr/>
        </p:nvSpPr>
        <p:spPr bwMode="auto">
          <a:xfrm>
            <a:off x="539750" y="1530350"/>
            <a:ext cx="8012113" cy="5327650"/>
          </a:xfrm>
          <a:prstGeom prst="rect">
            <a:avLst/>
          </a:prstGeom>
        </p:spPr>
        <p:txBody>
          <a:bodyPr spcFirstLastPara="1" wrap="none" fromWordArt="1">
            <a:prstTxWarp prst="textArchUp">
              <a:avLst>
                <a:gd name="adj" fmla="val 10035819"/>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pic>
        <p:nvPicPr>
          <p:cNvPr id="4108"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7938" y="66675"/>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8" descr="trai"/>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7625" y="-19050"/>
            <a:ext cx="1295400"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0" name="Text Box 12"/>
          <p:cNvSpPr txBox="1">
            <a:spLocks noChangeArrowheads="1"/>
          </p:cNvSpPr>
          <p:nvPr/>
        </p:nvSpPr>
        <p:spPr bwMode="auto">
          <a:xfrm>
            <a:off x="971550" y="125413"/>
            <a:ext cx="7272338"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600">
                <a:latin typeface="Times New Roman" pitchFamily="18" charset="0"/>
                <a:cs typeface="Times New Roman" pitchFamily="18" charset="0"/>
              </a:rPr>
              <a:t>ỦY BAN NHÂN DÂN TỈNH QUẢNG NINH</a:t>
            </a:r>
          </a:p>
          <a:p>
            <a:pPr algn="ctr" eaLnBrk="1" hangingPunct="1"/>
            <a:r>
              <a:rPr lang="en-US" sz="2600" b="1">
                <a:latin typeface="Times New Roman" pitchFamily="18" charset="0"/>
                <a:cs typeface="Times New Roman" pitchFamily="18" charset="0"/>
              </a:rPr>
              <a:t>SỞ GIÁO DỤC VÀ ĐÀO TẠO</a:t>
            </a:r>
          </a:p>
        </p:txBody>
      </p:sp>
      <p:sp>
        <p:nvSpPr>
          <p:cNvPr id="25" name="WordArt 31"/>
          <p:cNvSpPr>
            <a:spLocks noChangeArrowheads="1" noChangeShapeType="1" noTextEdit="1"/>
          </p:cNvSpPr>
          <p:nvPr/>
        </p:nvSpPr>
        <p:spPr bwMode="auto">
          <a:xfrm>
            <a:off x="225425" y="1511300"/>
            <a:ext cx="8594725" cy="647700"/>
          </a:xfrm>
          <a:prstGeom prst="rect">
            <a:avLst/>
          </a:prstGeom>
        </p:spPr>
        <p:txBody>
          <a:bodyPr wrap="none" fromWordArt="1">
            <a:prstTxWarp prst="textPlain">
              <a:avLst>
                <a:gd name="adj" fmla="val 50000"/>
              </a:avLst>
            </a:prstTxWarp>
          </a:bodyPr>
          <a:lstStyle/>
          <a:p>
            <a:pPr algn="ctr"/>
            <a:r>
              <a:rPr lang="vi-VN" sz="3200" b="1" kern="10">
                <a:ln w="3175">
                  <a:solidFill>
                    <a:srgbClr val="FF0000"/>
                  </a:solidFill>
                  <a:round/>
                  <a:headEnd/>
                  <a:tailEnd/>
                </a:ln>
                <a:solidFill>
                  <a:srgbClr val="FFFF00"/>
                </a:solidFill>
                <a:latin typeface="Times New Roman"/>
                <a:cs typeface="Times New Roman"/>
              </a:rPr>
              <a:t>CHƯƠNG TRÌNH GIÁO </a:t>
            </a:r>
            <a:r>
              <a:rPr lang="vi-VN" sz="3200" b="1" kern="10" smtClean="0">
                <a:ln w="3175">
                  <a:solidFill>
                    <a:srgbClr val="FF0000"/>
                  </a:solidFill>
                  <a:round/>
                  <a:headEnd/>
                  <a:tailEnd/>
                </a:ln>
                <a:solidFill>
                  <a:srgbClr val="FFFF00"/>
                </a:solidFill>
                <a:latin typeface="Times New Roman"/>
                <a:cs typeface="Times New Roman"/>
              </a:rPr>
              <a:t>DỤC</a:t>
            </a:r>
            <a:r>
              <a:rPr lang="en-US" sz="3200" b="1" kern="10" smtClean="0">
                <a:ln w="3175">
                  <a:solidFill>
                    <a:srgbClr val="FF0000"/>
                  </a:solidFill>
                  <a:round/>
                  <a:headEnd/>
                  <a:tailEnd/>
                </a:ln>
                <a:solidFill>
                  <a:srgbClr val="FFFF00"/>
                </a:solidFill>
                <a:latin typeface="Times New Roman"/>
                <a:cs typeface="Times New Roman"/>
              </a:rPr>
              <a:t> VĂN HÓA XÃ HỘI</a:t>
            </a:r>
          </a:p>
        </p:txBody>
      </p:sp>
      <p:cxnSp>
        <p:nvCxnSpPr>
          <p:cNvPr id="3" name="Straight Connector 2"/>
          <p:cNvCxnSpPr/>
          <p:nvPr/>
        </p:nvCxnSpPr>
        <p:spPr>
          <a:xfrm>
            <a:off x="2916238" y="985838"/>
            <a:ext cx="32400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WordArt 27"/>
          <p:cNvSpPr>
            <a:spLocks noChangeArrowheads="1" noChangeShapeType="1" noTextEdit="1"/>
          </p:cNvSpPr>
          <p:nvPr/>
        </p:nvSpPr>
        <p:spPr bwMode="auto">
          <a:xfrm>
            <a:off x="334963" y="2997200"/>
            <a:ext cx="8413750" cy="2303463"/>
          </a:xfrm>
          <a:prstGeom prst="rect">
            <a:avLst/>
          </a:prstGeom>
        </p:spPr>
        <p:txBody>
          <a:bodyPr wrap="none" fromWordArt="1">
            <a:prstTxWarp prst="textPlain">
              <a:avLst>
                <a:gd name="adj" fmla="val 50000"/>
              </a:avLst>
            </a:prstTxWarp>
          </a:bodyPr>
          <a:lstStyle/>
          <a:p>
            <a:pPr algn="ctr"/>
            <a:r>
              <a:rPr lang="en-US" sz="2800" b="1" kern="10">
                <a:ln w="3175">
                  <a:solidFill>
                    <a:srgbClr val="FF0000"/>
                  </a:solidFill>
                  <a:round/>
                  <a:headEnd/>
                  <a:tailEnd/>
                </a:ln>
                <a:solidFill>
                  <a:srgbClr val="FFFF00"/>
                </a:solidFill>
                <a:latin typeface="Times New Roman"/>
                <a:cs typeface="Times New Roman"/>
              </a:rPr>
              <a:t>Bài </a:t>
            </a:r>
            <a:r>
              <a:rPr lang="en-US" sz="2800" b="1" kern="10" smtClean="0">
                <a:ln w="3175">
                  <a:solidFill>
                    <a:srgbClr val="FF0000"/>
                  </a:solidFill>
                  <a:round/>
                  <a:headEnd/>
                  <a:tailEnd/>
                </a:ln>
                <a:solidFill>
                  <a:srgbClr val="FFFF00"/>
                </a:solidFill>
                <a:latin typeface="Times New Roman"/>
                <a:cs typeface="Times New Roman"/>
              </a:rPr>
              <a:t>21: </a:t>
            </a:r>
            <a:r>
              <a:rPr lang="en-US" sz="2800" b="1" kern="10">
                <a:ln w="3175">
                  <a:solidFill>
                    <a:srgbClr val="FF0000"/>
                  </a:solidFill>
                  <a:round/>
                  <a:headEnd/>
                  <a:tailEnd/>
                </a:ln>
                <a:solidFill>
                  <a:srgbClr val="FFFF00"/>
                </a:solidFill>
                <a:latin typeface="Times New Roman"/>
                <a:cs typeface="Times New Roman"/>
              </a:rPr>
              <a:t>Kết thúc</a:t>
            </a:r>
          </a:p>
          <a:p>
            <a:pPr algn="ctr"/>
            <a:r>
              <a:rPr lang="en-US" sz="2800" b="1" kern="10">
                <a:ln w="3175">
                  <a:solidFill>
                    <a:srgbClr val="FF0000"/>
                  </a:solidFill>
                  <a:round/>
                  <a:headEnd/>
                  <a:tailEnd/>
                </a:ln>
                <a:solidFill>
                  <a:srgbClr val="FFFF00"/>
                </a:solidFill>
                <a:latin typeface="Times New Roman"/>
                <a:cs typeface="Times New Roman"/>
              </a:rPr>
              <a:t>Mời nghiên cứu tiếp Bài </a:t>
            </a:r>
            <a:r>
              <a:rPr lang="en-US" sz="2800" b="1" kern="10" smtClean="0">
                <a:ln w="3175">
                  <a:solidFill>
                    <a:srgbClr val="FF0000"/>
                  </a:solidFill>
                  <a:round/>
                  <a:headEnd/>
                  <a:tailEnd/>
                </a:ln>
                <a:solidFill>
                  <a:srgbClr val="FFFF00"/>
                </a:solidFill>
                <a:latin typeface="Times New Roman"/>
                <a:cs typeface="Times New Roman"/>
              </a:rPr>
              <a:t>22</a:t>
            </a:r>
            <a:endParaRPr lang="en-US" sz="2800" b="1" kern="10">
              <a:ln w="3175">
                <a:solidFill>
                  <a:srgbClr val="FF0000"/>
                </a:solidFill>
                <a:round/>
                <a:headEnd/>
                <a:tailEnd/>
              </a:ln>
              <a:solidFill>
                <a:srgbClr val="FFFF00"/>
              </a:solidFill>
              <a:latin typeface="Times New Roman"/>
              <a:cs typeface="Times New Roman"/>
            </a:endParaRPr>
          </a:p>
        </p:txBody>
      </p:sp>
    </p:spTree>
    <p:extLst>
      <p:ext uri="{BB962C8B-B14F-4D97-AF65-F5344CB8AC3E}">
        <p14:creationId xmlns:p14="http://schemas.microsoft.com/office/powerpoint/2010/main" val="2743134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mph" presetSubtype="6" repeatCount="indefinite" fill="hold" nodeType="withEffect">
                                  <p:stCondLst>
                                    <p:cond delay="1300"/>
                                  </p:stCondLst>
                                  <p:childTnLst>
                                    <p:animClr clrSpc="hsl" dir="cw">
                                      <p:cBhvr>
                                        <p:cTn id="6" dur="3000" fill="hold"/>
                                        <p:tgtEl>
                                          <p:spTgt spid="337937"/>
                                        </p:tgtEl>
                                        <p:attrNameLst>
                                          <p:attrName>stroke.color</p:attrName>
                                        </p:attrNameLst>
                                      </p:cBhvr>
                                      <p:to>
                                        <a:srgbClr val="F8F200"/>
                                      </p:to>
                                    </p:animClr>
                                    <p:set>
                                      <p:cBhvr>
                                        <p:cTn id="7" dur="3000" fill="hold"/>
                                        <p:tgtEl>
                                          <p:spTgt spid="337937"/>
                                        </p:tgtEl>
                                        <p:attrNameLst>
                                          <p:attrName>stroke.on</p:attrName>
                                        </p:attrNameLst>
                                      </p:cBhvr>
                                      <p:to>
                                        <p:strVal val="true"/>
                                      </p:to>
                                    </p:set>
                                  </p:childTnLst>
                                </p:cTn>
                              </p:par>
                              <p:par>
                                <p:cTn id="8" presetID="7" presetClass="emph" presetSubtype="6" repeatCount="indefinite" fill="hold" nodeType="withEffect">
                                  <p:stCondLst>
                                    <p:cond delay="1300"/>
                                  </p:stCondLst>
                                  <p:childTnLst>
                                    <p:animClr clrSpc="hsl" dir="cw">
                                      <p:cBhvr>
                                        <p:cTn id="9" dur="3000" fill="hold"/>
                                        <p:tgtEl>
                                          <p:spTgt spid="337923"/>
                                        </p:tgtEl>
                                        <p:attrNameLst>
                                          <p:attrName>stroke.color</p:attrName>
                                        </p:attrNameLst>
                                      </p:cBhvr>
                                      <p:to>
                                        <a:srgbClr val="F8F200"/>
                                      </p:to>
                                    </p:animClr>
                                    <p:set>
                                      <p:cBhvr>
                                        <p:cTn id="10" dur="3000" fill="hold"/>
                                        <p:tgtEl>
                                          <p:spTgt spid="337923"/>
                                        </p:tgtEl>
                                        <p:attrNameLst>
                                          <p:attrName>stroke.on</p:attrName>
                                        </p:attrNameLst>
                                      </p:cBhvr>
                                      <p:to>
                                        <p:strVal val="true"/>
                                      </p:to>
                                    </p:set>
                                  </p:childTnLst>
                                </p:cTn>
                              </p:par>
                              <p:par>
                                <p:cTn id="11" presetID="21" presetClass="emph" presetSubtype="0" repeatCount="2000" fill="hold" grpId="0" nodeType="withEffect" nodePh="1">
                                  <p:stCondLst>
                                    <p:cond delay="1300"/>
                                  </p:stCondLst>
                                  <p:endCondLst>
                                    <p:cond evt="begin" delay="0">
                                      <p:tn val="11"/>
                                    </p:cond>
                                  </p:endCondLst>
                                  <p:childTnLst>
                                    <p:animClr clrSpc="hsl" dir="cw">
                                      <p:cBhvr override="childStyle">
                                        <p:cTn id="12" dur="500" fill="hold"/>
                                        <p:tgtEl>
                                          <p:spTgt spid="19"/>
                                        </p:tgtEl>
                                        <p:attrNameLst>
                                          <p:attrName>style.color</p:attrName>
                                        </p:attrNameLst>
                                      </p:cBhvr>
                                      <p:by>
                                        <p:hsl h="7200000" s="0" l="0"/>
                                      </p:by>
                                    </p:animClr>
                                    <p:animClr clrSpc="hsl" dir="cw">
                                      <p:cBhvr>
                                        <p:cTn id="13" dur="500" fill="hold"/>
                                        <p:tgtEl>
                                          <p:spTgt spid="19"/>
                                        </p:tgtEl>
                                        <p:attrNameLst>
                                          <p:attrName>fillcolor</p:attrName>
                                        </p:attrNameLst>
                                      </p:cBhvr>
                                      <p:by>
                                        <p:hsl h="7200000" s="0" l="0"/>
                                      </p:by>
                                    </p:animClr>
                                    <p:animClr clrSpc="hsl" dir="cw">
                                      <p:cBhvr>
                                        <p:cTn id="14" dur="500" fill="hold"/>
                                        <p:tgtEl>
                                          <p:spTgt spid="19"/>
                                        </p:tgtEl>
                                        <p:attrNameLst>
                                          <p:attrName>stroke.color</p:attrName>
                                        </p:attrNameLst>
                                      </p:cBhvr>
                                      <p:by>
                                        <p:hsl h="7200000" s="0" l="0"/>
                                      </p:by>
                                    </p:animClr>
                                    <p:set>
                                      <p:cBhvr>
                                        <p:cTn id="15" dur="500" fill="hold"/>
                                        <p:tgtEl>
                                          <p:spTgt spid="19"/>
                                        </p:tgtEl>
                                        <p:attrNameLst>
                                          <p:attrName>fill.type</p:attrName>
                                        </p:attrNameLst>
                                      </p:cBhvr>
                                      <p:to>
                                        <p:strVal val="solid"/>
                                      </p:to>
                                    </p:set>
                                  </p:childTnLst>
                                </p:cTn>
                              </p:par>
                              <p:par>
                                <p:cTn id="16" presetID="16" presetClass="entr" presetSubtype="21"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arn(inVertical)">
                                      <p:cBhvr>
                                        <p:cTn id="18" dur="500"/>
                                        <p:tgtEl>
                                          <p:spTgt spid="25"/>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barn(inVertical)">
                                      <p:cBhvr>
                                        <p:cTn id="2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5"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8"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WordArt 18"/>
          <p:cNvSpPr>
            <a:spLocks noChangeArrowheads="1" noChangeShapeType="1" noTextEdit="1"/>
          </p:cNvSpPr>
          <p:nvPr/>
        </p:nvSpPr>
        <p:spPr bwMode="auto">
          <a:xfrm>
            <a:off x="539750" y="1530350"/>
            <a:ext cx="8012113" cy="5327650"/>
          </a:xfrm>
          <a:prstGeom prst="rect">
            <a:avLst/>
          </a:prstGeom>
        </p:spPr>
        <p:txBody>
          <a:bodyPr spcFirstLastPara="1" wrap="none" fromWordArt="1">
            <a:prstTxWarp prst="textArchUp">
              <a:avLst>
                <a:gd name="adj" fmla="val 10035819"/>
              </a:avLst>
            </a:prstTxWarp>
          </a:bodyPr>
          <a:lstStyle/>
          <a:p>
            <a:pPr algn="ctr"/>
            <a:endParaRPr lang="en-US" sz="4800" b="1" kern="10">
              <a:ln w="9525">
                <a:solidFill>
                  <a:srgbClr val="FF0000"/>
                </a:solidFill>
                <a:round/>
                <a:headEnd/>
                <a:tailEnd/>
              </a:ln>
              <a:solidFill>
                <a:srgbClr val="000066"/>
              </a:solidFill>
              <a:latin typeface="Times New Roman"/>
              <a:cs typeface="Times New Roman"/>
            </a:endParaRPr>
          </a:p>
        </p:txBody>
      </p:sp>
      <p:sp>
        <p:nvSpPr>
          <p:cNvPr id="6169" name="WordArt 25"/>
          <p:cNvSpPr>
            <a:spLocks noChangeArrowheads="1" noChangeShapeType="1" noTextEdit="1"/>
          </p:cNvSpPr>
          <p:nvPr/>
        </p:nvSpPr>
        <p:spPr bwMode="auto">
          <a:xfrm>
            <a:off x="1157510" y="722225"/>
            <a:ext cx="6776591" cy="808125"/>
          </a:xfrm>
          <a:prstGeom prst="rect">
            <a:avLst/>
          </a:prstGeom>
        </p:spPr>
        <p:txBody>
          <a:bodyPr wrap="none" fromWordArt="1">
            <a:prstTxWarp prst="textPlain">
              <a:avLst>
                <a:gd name="adj" fmla="val 50000"/>
              </a:avLst>
            </a:prstTxWarp>
          </a:bodyPr>
          <a:lstStyle/>
          <a:p>
            <a:pPr algn="ctr"/>
            <a:r>
              <a:rPr lang="en-US"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GIỚI</a:t>
            </a:r>
            <a:r>
              <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 BÌNH ĐẲNG </a:t>
            </a:r>
            <a:r>
              <a:rPr lang="en-US"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GIỚI VÀ</a:t>
            </a:r>
            <a:r>
              <a:rPr lang="vi-VN" sz="2800" b="1" kern="10" smtClean="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 </a:t>
            </a:r>
            <a:r>
              <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rPr>
              <a:t>PHÁT TRIỂN BỀN VỮNG</a:t>
            </a:r>
          </a:p>
        </p:txBody>
      </p:sp>
      <p:pic>
        <p:nvPicPr>
          <p:cNvPr id="3079" name="Picture 7"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a:xfrm>
            <a:off x="152400" y="1767222"/>
            <a:ext cx="8382000" cy="899778"/>
          </a:xfrm>
          <a:prstGeom prst="rect">
            <a:avLst/>
          </a:prstGeom>
        </p:spPr>
        <p:txBody>
          <a:bodyPr/>
          <a:lst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a:lstStyle>
          <a:p>
            <a:pPr algn="l"/>
            <a:r>
              <a:rPr lang="vi-VN" altLang="en-US" b="0" smtClean="0">
                <a:solidFill>
                  <a:srgbClr val="C00000"/>
                </a:solidFill>
              </a:rPr>
              <a:t> 1. Một số khái niệm cơ bản trong thực hiện bình đẳng giới</a:t>
            </a:r>
            <a:endParaRPr lang="vi-VN" altLang="en-US" b="0">
              <a:solidFill>
                <a:srgbClr val="C00000"/>
              </a:solidFill>
            </a:endParaRPr>
          </a:p>
        </p:txBody>
      </p:sp>
      <p:sp>
        <p:nvSpPr>
          <p:cNvPr id="11" name="WordArt 27"/>
          <p:cNvSpPr>
            <a:spLocks noChangeArrowheads="1" noChangeShapeType="1" noTextEdit="1"/>
          </p:cNvSpPr>
          <p:nvPr/>
        </p:nvSpPr>
        <p:spPr bwMode="auto">
          <a:xfrm>
            <a:off x="708025" y="3013076"/>
            <a:ext cx="7673975" cy="2352675"/>
          </a:xfrm>
          <a:prstGeom prst="rect">
            <a:avLst/>
          </a:prstGeom>
        </p:spPr>
        <p:txBody>
          <a:bodyPr wrap="none" fromWordArt="1">
            <a:prstTxWarp prst="textPlain">
              <a:avLst>
                <a:gd name="adj" fmla="val 50000"/>
              </a:avLst>
            </a:prstTxWarp>
          </a:bodyPr>
          <a:lstStyle/>
          <a:p>
            <a:pPr algn="ctr"/>
            <a:endParaRPr lang="en-US" sz="2800" b="1"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a:cs typeface="Times New Roman"/>
            </a:endParaRPr>
          </a:p>
        </p:txBody>
      </p:sp>
      <p:sp>
        <p:nvSpPr>
          <p:cNvPr id="2" name="Rectangle 1"/>
          <p:cNvSpPr/>
          <p:nvPr/>
        </p:nvSpPr>
        <p:spPr>
          <a:xfrm>
            <a:off x="914400" y="143389"/>
            <a:ext cx="1289049" cy="523220"/>
          </a:xfrm>
          <a:prstGeom prst="rect">
            <a:avLst/>
          </a:prstGeom>
        </p:spPr>
        <p:txBody>
          <a:bodyPr wrap="square">
            <a:spAutoFit/>
          </a:bodyPr>
          <a:lstStyle/>
          <a:p>
            <a:pPr>
              <a:defRPr/>
            </a:pPr>
            <a:r>
              <a:rPr lang="en-US" sz="2800" kern="10">
                <a:ln w="12700">
                  <a:solidFill>
                    <a:srgbClr val="FF0000"/>
                  </a:solidFill>
                  <a:round/>
                  <a:headEnd/>
                  <a:tailEnd/>
                </a:ln>
                <a:solidFill>
                  <a:srgbClr val="660066">
                    <a:alpha val="50195"/>
                  </a:srgbClr>
                </a:solidFill>
                <a:effectLst>
                  <a:outerShdw dist="45791" dir="2021404" algn="ctr" rotWithShape="0">
                    <a:srgbClr val="9999FF"/>
                  </a:outerShdw>
                </a:effectLst>
                <a:latin typeface="Times New Roman" pitchFamily="18" charset="0"/>
                <a:cs typeface="Times New Roman" pitchFamily="18" charset="0"/>
              </a:rPr>
              <a:t>Bài 1</a:t>
            </a:r>
            <a:r>
              <a:rPr lang="en-US" sz="2800" kern="10">
                <a:ln w="12700">
                  <a:solidFill>
                    <a:srgbClr val="FF0000"/>
                  </a:solidFill>
                  <a:round/>
                  <a:headEnd/>
                  <a:tailEnd/>
                </a:ln>
                <a:solidFill>
                  <a:srgbClr val="660066">
                    <a:alpha val="50195"/>
                  </a:srgbClr>
                </a:solidFill>
                <a:latin typeface="Times New Roman" pitchFamily="18" charset="0"/>
                <a:cs typeface="Times New Roman" pitchFamily="18" charset="0"/>
              </a:rPr>
              <a:t>:</a:t>
            </a:r>
          </a:p>
        </p:txBody>
      </p:sp>
      <p:sp>
        <p:nvSpPr>
          <p:cNvPr id="13" name="Title 1"/>
          <p:cNvSpPr txBox="1">
            <a:spLocks/>
          </p:cNvSpPr>
          <p:nvPr/>
        </p:nvSpPr>
        <p:spPr>
          <a:xfrm>
            <a:off x="152400" y="3779838"/>
            <a:ext cx="7696200" cy="563562"/>
          </a:xfrm>
          <a:prstGeom prst="rect">
            <a:avLst/>
          </a:prstGeom>
        </p:spPr>
        <p:txBody>
          <a:bodyPr/>
          <a:lst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a:lstStyle>
          <a:p>
            <a:pPr algn="l"/>
            <a:r>
              <a:rPr lang="nl-NL" b="0" smtClean="0">
                <a:solidFill>
                  <a:srgbClr val="C00000"/>
                </a:solidFill>
              </a:rPr>
              <a:t>3. Phụ nữ và phát triển</a:t>
            </a:r>
            <a:endParaRPr lang="en-US" b="0">
              <a:solidFill>
                <a:srgbClr val="C00000"/>
              </a:solidFill>
            </a:endParaRPr>
          </a:p>
        </p:txBody>
      </p:sp>
      <p:sp>
        <p:nvSpPr>
          <p:cNvPr id="14" name="Rectangle 2"/>
          <p:cNvSpPr txBox="1">
            <a:spLocks noChangeArrowheads="1"/>
          </p:cNvSpPr>
          <p:nvPr/>
        </p:nvSpPr>
        <p:spPr>
          <a:xfrm>
            <a:off x="-66899" y="2971800"/>
            <a:ext cx="8982299" cy="563562"/>
          </a:xfrm>
          <a:prstGeom prst="rect">
            <a:avLst/>
          </a:prstGeom>
        </p:spPr>
        <p:txBody>
          <a:bodyPr/>
          <a:lst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a:lstStyle>
          <a:p>
            <a:r>
              <a:rPr lang="nl-NL" b="0" smtClean="0">
                <a:solidFill>
                  <a:srgbClr val="C00000"/>
                </a:solidFill>
                <a:latin typeface="Tahoma" pitchFamily="34" charset="0"/>
                <a:ea typeface="Tahoma" pitchFamily="34" charset="0"/>
                <a:cs typeface="Tahoma" pitchFamily="34" charset="0"/>
              </a:rPr>
              <a:t>2. Ý nghĩa, tầm quan trọng của bình đẳng giới</a:t>
            </a:r>
            <a:endParaRPr lang="en-US" b="0">
              <a:solidFill>
                <a:srgbClr val="C00000"/>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723957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6169"/>
                                        </p:tgtEl>
                                        <p:attrNameLst>
                                          <p:attrName>style.visibility</p:attrName>
                                        </p:attrNameLst>
                                      </p:cBhvr>
                                      <p:to>
                                        <p:strVal val="visible"/>
                                      </p:to>
                                    </p:set>
                                    <p:animEffect transition="in" filter="barn(inVertical)">
                                      <p:cBhvr>
                                        <p:cTn id="7" dur="500"/>
                                        <p:tgtEl>
                                          <p:spTgt spid="6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5A8257-E0DD-41D5-97D8-532B9FF77789}" type="slidenum">
              <a:rPr lang="en-US" altLang="en-US"/>
              <a:pPr/>
              <a:t>4</a:t>
            </a:fld>
            <a:endParaRPr lang="en-US" altLang="en-US"/>
          </a:p>
        </p:txBody>
      </p:sp>
      <p:sp>
        <p:nvSpPr>
          <p:cNvPr id="21506" name="Rectangle 2"/>
          <p:cNvSpPr>
            <a:spLocks noGrp="1" noChangeArrowheads="1"/>
          </p:cNvSpPr>
          <p:nvPr>
            <p:ph type="title"/>
          </p:nvPr>
        </p:nvSpPr>
        <p:spPr>
          <a:xfrm>
            <a:off x="990600" y="76200"/>
            <a:ext cx="6858000" cy="563562"/>
          </a:xfrm>
        </p:spPr>
        <p:txBody>
          <a:bodyPr/>
          <a:lstStyle/>
          <a:p>
            <a:pPr algn="l"/>
            <a:r>
              <a:rPr lang="vi-VN" altLang="en-US" sz="2400"/>
              <a:t> 1. Một số khái niệm cơ bản trong thực hiện bình đẳng giới</a:t>
            </a:r>
          </a:p>
        </p:txBody>
      </p:sp>
      <p:sp>
        <p:nvSpPr>
          <p:cNvPr id="21507" name="Rectangle 3"/>
          <p:cNvSpPr>
            <a:spLocks noGrp="1" noChangeArrowheads="1"/>
          </p:cNvSpPr>
          <p:nvPr>
            <p:ph type="body" idx="1"/>
          </p:nvPr>
        </p:nvSpPr>
        <p:spPr>
          <a:xfrm>
            <a:off x="76200" y="1000125"/>
            <a:ext cx="8991600" cy="5248275"/>
          </a:xfrm>
        </p:spPr>
        <p:txBody>
          <a:bodyPr/>
          <a:lstStyle/>
          <a:p>
            <a:r>
              <a:rPr lang="en-US"/>
              <a:t>1.1. Giới tính</a:t>
            </a:r>
          </a:p>
          <a:p>
            <a:pPr lvl="1"/>
            <a:r>
              <a:rPr lang="en-US"/>
              <a:t>Giới tính chỉ sự khác biệt phổ biến về mặt sinh học (chức năng sinh sản và cấu trúc cơ thể) giữa phụ nữ và nam giới và không thể hoán đổi vai trò cho nhau (nam giới không thể mang thai)</a:t>
            </a:r>
          </a:p>
          <a:p>
            <a:pPr lvl="1"/>
            <a:r>
              <a:rPr lang="en-US"/>
              <a:t>Ví dụ: </a:t>
            </a:r>
          </a:p>
          <a:p>
            <a:pPr lvl="1"/>
            <a:r>
              <a:rPr lang="en-US"/>
              <a:t>- Khác nhau về chức năng sinh sản</a:t>
            </a:r>
          </a:p>
          <a:p>
            <a:pPr marL="914400" lvl="2" indent="0">
              <a:buNone/>
            </a:pPr>
            <a:r>
              <a:rPr lang="en-US"/>
              <a:t>+ Đối với phụ nữ: chức năng mang thai và sinh con và chỉ có phụ nữ mới có thể mang thai và cho con bú bằng bầu sữa mẹ. </a:t>
            </a:r>
          </a:p>
          <a:p>
            <a:pPr marL="914400" lvl="2" indent="0">
              <a:buNone/>
            </a:pPr>
            <a:r>
              <a:rPr lang="en-US"/>
              <a:t>+ Đối với nam giới: Chỉ nam giới mới có khả năng tạo tinh trùng. </a:t>
            </a:r>
          </a:p>
          <a:p>
            <a:endParaRPr lang="vi-VN" altLang="en-US"/>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1000"/>
                                        <p:tgtEl>
                                          <p:spTgt spid="21507">
                                            <p:txEl>
                                              <p:pRg st="1" end="1"/>
                                            </p:txEl>
                                          </p:spTgt>
                                        </p:tgtEl>
                                      </p:cBhvr>
                                    </p:animEffect>
                                    <p:anim calcmode="lin" valueType="num">
                                      <p:cBhvr>
                                        <p:cTn id="13"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Effect transition="in" filter="fade">
                                      <p:cBhvr>
                                        <p:cTn id="19" dur="1000"/>
                                        <p:tgtEl>
                                          <p:spTgt spid="21507">
                                            <p:txEl>
                                              <p:pRg st="2" end="2"/>
                                            </p:txEl>
                                          </p:spTgt>
                                        </p:tgtEl>
                                      </p:cBhvr>
                                    </p:animEffect>
                                    <p:anim calcmode="lin" valueType="num">
                                      <p:cBhvr>
                                        <p:cTn id="20"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1507">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1507">
                                            <p:txEl>
                                              <p:pRg st="3" end="3"/>
                                            </p:txEl>
                                          </p:spTgt>
                                        </p:tgtEl>
                                        <p:attrNameLst>
                                          <p:attrName>style.visibility</p:attrName>
                                        </p:attrNameLst>
                                      </p:cBhvr>
                                      <p:to>
                                        <p:strVal val="visible"/>
                                      </p:to>
                                    </p:set>
                                    <p:animEffect transition="in" filter="fade">
                                      <p:cBhvr>
                                        <p:cTn id="24" dur="1000"/>
                                        <p:tgtEl>
                                          <p:spTgt spid="21507">
                                            <p:txEl>
                                              <p:pRg st="3" end="3"/>
                                            </p:txEl>
                                          </p:spTgt>
                                        </p:tgtEl>
                                      </p:cBhvr>
                                    </p:animEffect>
                                    <p:anim calcmode="lin" valueType="num">
                                      <p:cBhvr>
                                        <p:cTn id="25" dur="10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1507">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1507">
                                            <p:txEl>
                                              <p:pRg st="4" end="4"/>
                                            </p:txEl>
                                          </p:spTgt>
                                        </p:tgtEl>
                                        <p:attrNameLst>
                                          <p:attrName>style.visibility</p:attrName>
                                        </p:attrNameLst>
                                      </p:cBhvr>
                                      <p:to>
                                        <p:strVal val="visible"/>
                                      </p:to>
                                    </p:set>
                                    <p:animEffect transition="in" filter="fade">
                                      <p:cBhvr>
                                        <p:cTn id="29" dur="1000"/>
                                        <p:tgtEl>
                                          <p:spTgt spid="21507">
                                            <p:txEl>
                                              <p:pRg st="4" end="4"/>
                                            </p:txEl>
                                          </p:spTgt>
                                        </p:tgtEl>
                                      </p:cBhvr>
                                    </p:animEffect>
                                    <p:anim calcmode="lin" valueType="num">
                                      <p:cBhvr>
                                        <p:cTn id="30" dur="10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1507">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1507">
                                            <p:txEl>
                                              <p:pRg st="5" end="5"/>
                                            </p:txEl>
                                          </p:spTgt>
                                        </p:tgtEl>
                                        <p:attrNameLst>
                                          <p:attrName>style.visibility</p:attrName>
                                        </p:attrNameLst>
                                      </p:cBhvr>
                                      <p:to>
                                        <p:strVal val="visible"/>
                                      </p:to>
                                    </p:set>
                                    <p:animEffect transition="in" filter="fade">
                                      <p:cBhvr>
                                        <p:cTn id="34" dur="1000"/>
                                        <p:tgtEl>
                                          <p:spTgt spid="21507">
                                            <p:txEl>
                                              <p:pRg st="5" end="5"/>
                                            </p:txEl>
                                          </p:spTgt>
                                        </p:tgtEl>
                                      </p:cBhvr>
                                    </p:animEffect>
                                    <p:anim calcmode="lin" valueType="num">
                                      <p:cBhvr>
                                        <p:cTn id="35" dur="1000" fill="hold"/>
                                        <p:tgtEl>
                                          <p:spTgt spid="21507">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150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5A8257-E0DD-41D5-97D8-532B9FF77789}" type="slidenum">
              <a:rPr lang="en-US" altLang="en-US"/>
              <a:pPr/>
              <a:t>5</a:t>
            </a:fld>
            <a:endParaRPr lang="en-US" altLang="en-US"/>
          </a:p>
        </p:txBody>
      </p:sp>
      <p:sp>
        <p:nvSpPr>
          <p:cNvPr id="21507" name="Rectangle 3"/>
          <p:cNvSpPr>
            <a:spLocks noGrp="1" noChangeArrowheads="1"/>
          </p:cNvSpPr>
          <p:nvPr>
            <p:ph type="body" idx="1"/>
          </p:nvPr>
        </p:nvSpPr>
        <p:spPr>
          <a:xfrm>
            <a:off x="0" y="923925"/>
            <a:ext cx="8839200" cy="5248275"/>
          </a:xfrm>
        </p:spPr>
        <p:txBody>
          <a:bodyPr/>
          <a:lstStyle/>
          <a:p>
            <a:pPr>
              <a:lnSpc>
                <a:spcPct val="130000"/>
              </a:lnSpc>
            </a:pPr>
            <a:r>
              <a:rPr lang="en-US" smtClean="0"/>
              <a:t>1.1. Giới tính</a:t>
            </a:r>
          </a:p>
          <a:p>
            <a:pPr lvl="1">
              <a:lnSpc>
                <a:spcPct val="130000"/>
              </a:lnSpc>
            </a:pPr>
            <a:r>
              <a:rPr lang="vi-VN" smtClean="0"/>
              <a:t>- Khác nhau về cấu trúc cơ thể</a:t>
            </a:r>
          </a:p>
          <a:p>
            <a:pPr lvl="1">
              <a:lnSpc>
                <a:spcPct val="130000"/>
              </a:lnSpc>
            </a:pPr>
            <a:r>
              <a:rPr lang="vi-VN" smtClean="0"/>
              <a:t>+ Đối với phụ nữ: Ngực nở, eo thon; Vai nhỏ; Giọng nói thanh, nhẹ; Không có râu; Ít lông chân, lông tay; Yết hầu nhỏ; Chân, tay mảnh, nhỏ; Da mỏng, mềm; Đi nhẹ nhàng, uyển chuyển.</a:t>
            </a:r>
          </a:p>
          <a:p>
            <a:pPr lvl="1">
              <a:lnSpc>
                <a:spcPct val="130000"/>
              </a:lnSpc>
            </a:pPr>
            <a:r>
              <a:rPr lang="vi-VN" smtClean="0"/>
              <a:t>+ Đối với nam giới: Ngực nép, eo to/thô; Vai to/nở; Giọng nói nặng/ồm; Có nhiều râu; Nhiều lông chân, lông tay; Yết hầu to; Chân, tay to, vạm vỡ; Da dầy/thô giáp hơn; Đi nhanh, mạnh, cứng…</a:t>
            </a:r>
          </a:p>
          <a:p>
            <a:pPr>
              <a:lnSpc>
                <a:spcPct val="130000"/>
              </a:lnSpc>
            </a:pPr>
            <a:endParaRPr lang="vi-VN" altLang="en-US"/>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990600" y="76200"/>
            <a:ext cx="6858000" cy="563562"/>
          </a:xfrm>
        </p:spPr>
        <p:txBody>
          <a:bodyPr/>
          <a:lstStyle/>
          <a:p>
            <a:pPr algn="l"/>
            <a:r>
              <a:rPr lang="vi-VN" altLang="en-US" sz="2400"/>
              <a:t> 1. Một số khái niệm cơ bản trong thực hiện bình đẳng giới</a:t>
            </a:r>
          </a:p>
        </p:txBody>
      </p:sp>
    </p:spTree>
    <p:extLst>
      <p:ext uri="{BB962C8B-B14F-4D97-AF65-F5344CB8AC3E}">
        <p14:creationId xmlns:p14="http://schemas.microsoft.com/office/powerpoint/2010/main" val="126874329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fade">
                                      <p:cBhvr>
                                        <p:cTn id="7" dur="1000"/>
                                        <p:tgtEl>
                                          <p:spTgt spid="21507">
                                            <p:txEl>
                                              <p:pRg st="1" end="1"/>
                                            </p:txEl>
                                          </p:spTgt>
                                        </p:tgtEl>
                                      </p:cBhvr>
                                    </p:animEffect>
                                    <p:anim calcmode="lin" valueType="num">
                                      <p:cBhvr>
                                        <p:cTn id="8"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507">
                                            <p:txEl>
                                              <p:pRg st="2" end="2"/>
                                            </p:txEl>
                                          </p:spTgt>
                                        </p:tgtEl>
                                        <p:attrNameLst>
                                          <p:attrName>style.visibility</p:attrName>
                                        </p:attrNameLst>
                                      </p:cBhvr>
                                      <p:to>
                                        <p:strVal val="visible"/>
                                      </p:to>
                                    </p:set>
                                    <p:animEffect transition="in" filter="fade">
                                      <p:cBhvr>
                                        <p:cTn id="12" dur="1000"/>
                                        <p:tgtEl>
                                          <p:spTgt spid="21507">
                                            <p:txEl>
                                              <p:pRg st="2" end="2"/>
                                            </p:txEl>
                                          </p:spTgt>
                                        </p:tgtEl>
                                      </p:cBhvr>
                                    </p:animEffect>
                                    <p:anim calcmode="lin" valueType="num">
                                      <p:cBhvr>
                                        <p:cTn id="13"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150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animEffect transition="in" filter="fade">
                                      <p:cBhvr>
                                        <p:cTn id="19" dur="1000"/>
                                        <p:tgtEl>
                                          <p:spTgt spid="21507">
                                            <p:txEl>
                                              <p:pRg st="3" end="3"/>
                                            </p:txEl>
                                          </p:spTgt>
                                        </p:tgtEl>
                                      </p:cBhvr>
                                    </p:animEffect>
                                    <p:anim calcmode="lin" valueType="num">
                                      <p:cBhvr>
                                        <p:cTn id="20" dur="10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150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5A8257-E0DD-41D5-97D8-532B9FF77789}" type="slidenum">
              <a:rPr lang="en-US" altLang="en-US"/>
              <a:pPr/>
              <a:t>6</a:t>
            </a:fld>
            <a:endParaRPr lang="en-US" altLang="en-US"/>
          </a:p>
        </p:txBody>
      </p:sp>
      <p:sp>
        <p:nvSpPr>
          <p:cNvPr id="21507" name="Rectangle 3"/>
          <p:cNvSpPr>
            <a:spLocks noGrp="1" noChangeArrowheads="1"/>
          </p:cNvSpPr>
          <p:nvPr>
            <p:ph type="body" idx="1"/>
          </p:nvPr>
        </p:nvSpPr>
        <p:spPr>
          <a:xfrm>
            <a:off x="0" y="1076325"/>
            <a:ext cx="8991600" cy="5248275"/>
          </a:xfrm>
        </p:spPr>
        <p:txBody>
          <a:bodyPr/>
          <a:lstStyle/>
          <a:p>
            <a:r>
              <a:rPr lang="vi-VN"/>
              <a:t>1.2. Giới</a:t>
            </a:r>
          </a:p>
          <a:p>
            <a:pPr lvl="1">
              <a:lnSpc>
                <a:spcPct val="130000"/>
              </a:lnSpc>
            </a:pPr>
            <a:r>
              <a:rPr lang="vi-VN"/>
              <a:t>- Đặc tính phổ biến của phụ nữ: Khéo léo, cần cù; Kiên trì, nhẫn nại; Yếu đuối, rụt rè; Hay nói dai; Hay ăn quà vặt; Thích mua sắm; Thích làm đẹp; hay nói chuyện phiếm, tán gẫu…</a:t>
            </a:r>
          </a:p>
          <a:p>
            <a:pPr lvl="1">
              <a:lnSpc>
                <a:spcPct val="130000"/>
              </a:lnSpc>
            </a:pPr>
            <a:r>
              <a:rPr lang="vi-VN"/>
              <a:t>- Đặc tính phổ biến của nam giới: Mạnh mẽ; Cứng rắn; Quyết đoán; Thích uống rượu, bia; Hay nóng nảy; Ngại đi chợ; Bình tĩnh trước những sự việc…</a:t>
            </a:r>
          </a:p>
          <a:p>
            <a:pPr lvl="1">
              <a:lnSpc>
                <a:spcPct val="130000"/>
              </a:lnSpc>
            </a:pPr>
            <a:r>
              <a:rPr lang="vi-VN"/>
              <a:t>- Tuy nhiên, vẫn có sự giao thoa giữa hai đặc tính có ở mỗi giới (nhưng không phổ biến). </a:t>
            </a:r>
            <a:endParaRPr lang="vi-VN" altLang="en-US"/>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txBox="1">
            <a:spLocks noChangeArrowheads="1"/>
          </p:cNvSpPr>
          <p:nvPr/>
        </p:nvSpPr>
        <p:spPr bwMode="white">
          <a:xfrm>
            <a:off x="990600" y="76200"/>
            <a:ext cx="6858000"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200" b="1" kern="1200">
                <a:solidFill>
                  <a:srgbClr val="FFFF00"/>
                </a:solidFill>
                <a:latin typeface="+mj-lt"/>
                <a:ea typeface="+mj-ea"/>
                <a:cs typeface="+mj-cs"/>
              </a:defRPr>
            </a:lvl1pPr>
            <a:lvl2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2pPr>
            <a:lvl3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3pPr>
            <a:lvl4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4pPr>
            <a:lvl5pPr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5pPr>
            <a:lvl6pPr marL="4572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6pPr>
            <a:lvl7pPr marL="9144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7pPr>
            <a:lvl8pPr marL="13716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8pPr>
            <a:lvl9pPr marL="1828800" algn="ctr" rtl="0" eaLnBrk="1" fontAlgn="base" hangingPunct="1">
              <a:spcBef>
                <a:spcPct val="0"/>
              </a:spcBef>
              <a:spcAft>
                <a:spcPct val="0"/>
              </a:spcAft>
              <a:defRPr sz="3200" b="1">
                <a:solidFill>
                  <a:srgbClr val="FFFF00"/>
                </a:solidFill>
                <a:latin typeface="Verdana" panose="020B0604030504040204" pitchFamily="34" charset="0"/>
                <a:cs typeface="Arial" panose="020B0604020202020204" pitchFamily="34" charset="0"/>
              </a:defRPr>
            </a:lvl9pPr>
          </a:lstStyle>
          <a:p>
            <a:pPr algn="l"/>
            <a:r>
              <a:rPr lang="vi-VN" altLang="en-US" sz="2400" smtClean="0"/>
              <a:t> 1. Một số khái niệm cơ bản trong thực hiện bình đẳng giới</a:t>
            </a:r>
            <a:endParaRPr lang="vi-VN" altLang="en-US" sz="2400"/>
          </a:p>
        </p:txBody>
      </p:sp>
    </p:spTree>
    <p:extLst>
      <p:ext uri="{BB962C8B-B14F-4D97-AF65-F5344CB8AC3E}">
        <p14:creationId xmlns:p14="http://schemas.microsoft.com/office/powerpoint/2010/main" val="74326502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1000"/>
                                        <p:tgtEl>
                                          <p:spTgt spid="21507">
                                            <p:txEl>
                                              <p:pRg st="1" end="1"/>
                                            </p:txEl>
                                          </p:spTgt>
                                        </p:tgtEl>
                                      </p:cBhvr>
                                    </p:animEffect>
                                    <p:anim calcmode="lin" valueType="num">
                                      <p:cBhvr>
                                        <p:cTn id="13"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Effect transition="in" filter="fade">
                                      <p:cBhvr>
                                        <p:cTn id="19" dur="1000"/>
                                        <p:tgtEl>
                                          <p:spTgt spid="21507">
                                            <p:txEl>
                                              <p:pRg st="2" end="2"/>
                                            </p:txEl>
                                          </p:spTgt>
                                        </p:tgtEl>
                                      </p:cBhvr>
                                    </p:animEffect>
                                    <p:anim calcmode="lin" valueType="num">
                                      <p:cBhvr>
                                        <p:cTn id="20"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150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1507">
                                            <p:txEl>
                                              <p:pRg st="3" end="3"/>
                                            </p:txEl>
                                          </p:spTgt>
                                        </p:tgtEl>
                                        <p:attrNameLst>
                                          <p:attrName>style.visibility</p:attrName>
                                        </p:attrNameLst>
                                      </p:cBhvr>
                                      <p:to>
                                        <p:strVal val="visible"/>
                                      </p:to>
                                    </p:set>
                                    <p:animEffect transition="in" filter="fade">
                                      <p:cBhvr>
                                        <p:cTn id="26" dur="1000"/>
                                        <p:tgtEl>
                                          <p:spTgt spid="21507">
                                            <p:txEl>
                                              <p:pRg st="3" end="3"/>
                                            </p:txEl>
                                          </p:spTgt>
                                        </p:tgtEl>
                                      </p:cBhvr>
                                    </p:animEffect>
                                    <p:anim calcmode="lin" valueType="num">
                                      <p:cBhvr>
                                        <p:cTn id="27" dur="10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150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5A8257-E0DD-41D5-97D8-532B9FF77789}" type="slidenum">
              <a:rPr lang="en-US" altLang="en-US"/>
              <a:pPr/>
              <a:t>7</a:t>
            </a:fld>
            <a:endParaRPr lang="en-US" altLang="en-US"/>
          </a:p>
        </p:txBody>
      </p:sp>
      <p:sp>
        <p:nvSpPr>
          <p:cNvPr id="21507" name="Rectangle 3"/>
          <p:cNvSpPr>
            <a:spLocks noGrp="1" noChangeArrowheads="1"/>
          </p:cNvSpPr>
          <p:nvPr>
            <p:ph type="body" idx="1"/>
          </p:nvPr>
        </p:nvSpPr>
        <p:spPr/>
        <p:txBody>
          <a:bodyPr/>
          <a:lstStyle/>
          <a:p>
            <a:pPr>
              <a:lnSpc>
                <a:spcPct val="150000"/>
              </a:lnSpc>
            </a:pPr>
            <a:r>
              <a:rPr lang="en-US"/>
              <a:t>1.3. Định kiến giới</a:t>
            </a:r>
            <a:endParaRPr lang="en-US" sz="2000"/>
          </a:p>
          <a:p>
            <a:pPr lvl="1">
              <a:lnSpc>
                <a:spcPct val="150000"/>
              </a:lnSpc>
            </a:pPr>
            <a:r>
              <a:rPr lang="en-US" smtClean="0"/>
              <a:t>- Là </a:t>
            </a:r>
            <a:r>
              <a:rPr lang="en-US"/>
              <a:t>những quan điểm mà mọi người cho rằng chỉ có nam giới, hoặc phụ nữ mới có khả năng thực hiện hoặc làm tốt </a:t>
            </a:r>
            <a:r>
              <a:rPr lang="en-US" smtClean="0"/>
              <a:t>được.</a:t>
            </a:r>
            <a:r>
              <a:rPr lang="en-US" sz="2000"/>
              <a:t> </a:t>
            </a:r>
            <a:r>
              <a:rPr lang="en-US" smtClean="0"/>
              <a:t>Một </a:t>
            </a:r>
            <a:r>
              <a:rPr lang="en-US"/>
              <a:t>số quan niệm, định kiến giới: </a:t>
            </a:r>
            <a:endParaRPr lang="en-US" sz="2000"/>
          </a:p>
          <a:p>
            <a:pPr lvl="1">
              <a:lnSpc>
                <a:spcPct val="150000"/>
              </a:lnSpc>
            </a:pPr>
            <a:r>
              <a:rPr lang="en-US"/>
              <a:t>- Quan niệm cho rằng công việc nhà là của nữ giới và gắn với tên gọi “Nữ công gia chánh” có nghĩa là công việc trong gia đình như bếp núc, chăm sóc con cái, dọn dẹp nhà cửa, giặt quần áo, đi chợ… là thiên chức của phụ nữ.</a:t>
            </a:r>
            <a:endParaRPr lang="en-US" sz="2000"/>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990600" y="76200"/>
            <a:ext cx="6858000" cy="563562"/>
          </a:xfrm>
        </p:spPr>
        <p:txBody>
          <a:bodyPr/>
          <a:lstStyle/>
          <a:p>
            <a:pPr algn="l"/>
            <a:r>
              <a:rPr lang="vi-VN" altLang="en-US" sz="2400"/>
              <a:t> 1. Một số khái niệm cơ bản trong thực hiện bình đẳng giới</a:t>
            </a:r>
          </a:p>
        </p:txBody>
      </p:sp>
    </p:spTree>
    <p:extLst>
      <p:ext uri="{BB962C8B-B14F-4D97-AF65-F5344CB8AC3E}">
        <p14:creationId xmlns:p14="http://schemas.microsoft.com/office/powerpoint/2010/main" val="328013541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1000"/>
                                        <p:tgtEl>
                                          <p:spTgt spid="21507">
                                            <p:txEl>
                                              <p:pRg st="1" end="1"/>
                                            </p:txEl>
                                          </p:spTgt>
                                        </p:tgtEl>
                                      </p:cBhvr>
                                    </p:animEffect>
                                    <p:anim calcmode="lin" valueType="num">
                                      <p:cBhvr>
                                        <p:cTn id="13"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Effect transition="in" filter="fade">
                                      <p:cBhvr>
                                        <p:cTn id="19" dur="1000"/>
                                        <p:tgtEl>
                                          <p:spTgt spid="21507">
                                            <p:txEl>
                                              <p:pRg st="2" end="2"/>
                                            </p:txEl>
                                          </p:spTgt>
                                        </p:tgtEl>
                                      </p:cBhvr>
                                    </p:animEffect>
                                    <p:anim calcmode="lin" valueType="num">
                                      <p:cBhvr>
                                        <p:cTn id="20"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150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5A8257-E0DD-41D5-97D8-532B9FF77789}" type="slidenum">
              <a:rPr lang="en-US" altLang="en-US"/>
              <a:pPr/>
              <a:t>8</a:t>
            </a:fld>
            <a:endParaRPr lang="en-US" altLang="en-US"/>
          </a:p>
        </p:txBody>
      </p:sp>
      <p:sp>
        <p:nvSpPr>
          <p:cNvPr id="21507" name="Rectangle 3"/>
          <p:cNvSpPr>
            <a:spLocks noGrp="1" noChangeArrowheads="1"/>
          </p:cNvSpPr>
          <p:nvPr>
            <p:ph type="body" idx="1"/>
          </p:nvPr>
        </p:nvSpPr>
        <p:spPr>
          <a:xfrm>
            <a:off x="0" y="762000"/>
            <a:ext cx="8991600" cy="5448299"/>
          </a:xfrm>
        </p:spPr>
        <p:txBody>
          <a:bodyPr/>
          <a:lstStyle/>
          <a:p>
            <a:r>
              <a:rPr lang="en-US"/>
              <a:t>1.3. Định kiến giới</a:t>
            </a:r>
            <a:endParaRPr lang="en-US" sz="2000"/>
          </a:p>
          <a:p>
            <a:pPr lvl="1">
              <a:lnSpc>
                <a:spcPct val="120000"/>
              </a:lnSpc>
            </a:pPr>
            <a:r>
              <a:rPr lang="en-US"/>
              <a:t>- Cho rằng nam giới làm những việc lớn trong gia đình và xã hội; là trụ cột, làm kinh tế gia đình. Con trai trong gia đình, chăm sóc, nuôi dưỡng cha mẹ khi về già.</a:t>
            </a:r>
            <a:endParaRPr lang="en-US" sz="2000"/>
          </a:p>
          <a:p>
            <a:pPr lvl="1">
              <a:lnSpc>
                <a:spcPct val="120000"/>
              </a:lnSpc>
            </a:pPr>
            <a:r>
              <a:rPr lang="en-US"/>
              <a:t>- Quan niệm trọng nam, khinh nữ. Cần có con trai để nối dõi tông đường, thờ họ, xây nhà Từ Đường…và trong nhiều gia đình đã coi “Một con trai là có, mười con gái cũng như không”.</a:t>
            </a:r>
            <a:endParaRPr lang="en-US" sz="2000"/>
          </a:p>
          <a:p>
            <a:pPr lvl="1">
              <a:lnSpc>
                <a:spcPct val="120000"/>
              </a:lnSpc>
            </a:pPr>
            <a:r>
              <a:rPr lang="en-US"/>
              <a:t>- Có lúc, có nơi cho rằng chỉ có nam giới mới có khả năng làm lãnh đạo nên thường trao quyền lãnh đạo, quản lí cho nam giới nhiều hơn nữ giới, thiếu sự tin tưởng về khả năng lãnh đạo của phụ nữ.</a:t>
            </a:r>
            <a:endParaRPr lang="en-US" sz="2000"/>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838200" y="122238"/>
            <a:ext cx="6858000" cy="563562"/>
          </a:xfrm>
        </p:spPr>
        <p:txBody>
          <a:bodyPr/>
          <a:lstStyle/>
          <a:p>
            <a:pPr algn="l"/>
            <a:r>
              <a:rPr lang="vi-VN" altLang="en-US" sz="2400"/>
              <a:t> 1. Một số khái niệm cơ bản trong thực hiện bình đẳng giới</a:t>
            </a:r>
          </a:p>
        </p:txBody>
      </p:sp>
    </p:spTree>
    <p:extLst>
      <p:ext uri="{BB962C8B-B14F-4D97-AF65-F5344CB8AC3E}">
        <p14:creationId xmlns:p14="http://schemas.microsoft.com/office/powerpoint/2010/main" val="191632262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1000"/>
                                        <p:tgtEl>
                                          <p:spTgt spid="21507">
                                            <p:txEl>
                                              <p:pRg st="0" end="0"/>
                                            </p:txEl>
                                          </p:spTgt>
                                        </p:tgtEl>
                                      </p:cBhvr>
                                    </p:animEffect>
                                    <p:anim calcmode="lin" valueType="num">
                                      <p:cBhvr>
                                        <p:cTn id="8" dur="10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50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1000"/>
                                        <p:tgtEl>
                                          <p:spTgt spid="21507">
                                            <p:txEl>
                                              <p:pRg st="1" end="1"/>
                                            </p:txEl>
                                          </p:spTgt>
                                        </p:tgtEl>
                                      </p:cBhvr>
                                    </p:animEffect>
                                    <p:anim calcmode="lin" valueType="num">
                                      <p:cBhvr>
                                        <p:cTn id="13" dur="10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Effect transition="in" filter="fade">
                                      <p:cBhvr>
                                        <p:cTn id="19" dur="1000"/>
                                        <p:tgtEl>
                                          <p:spTgt spid="21507">
                                            <p:txEl>
                                              <p:pRg st="2" end="2"/>
                                            </p:txEl>
                                          </p:spTgt>
                                        </p:tgtEl>
                                      </p:cBhvr>
                                    </p:animEffect>
                                    <p:anim calcmode="lin" valueType="num">
                                      <p:cBhvr>
                                        <p:cTn id="20" dur="10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150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1507">
                                            <p:txEl>
                                              <p:pRg st="3" end="3"/>
                                            </p:txEl>
                                          </p:spTgt>
                                        </p:tgtEl>
                                        <p:attrNameLst>
                                          <p:attrName>style.visibility</p:attrName>
                                        </p:attrNameLst>
                                      </p:cBhvr>
                                      <p:to>
                                        <p:strVal val="visible"/>
                                      </p:to>
                                    </p:set>
                                    <p:animEffect transition="in" filter="fade">
                                      <p:cBhvr>
                                        <p:cTn id="26" dur="1000"/>
                                        <p:tgtEl>
                                          <p:spTgt spid="21507">
                                            <p:txEl>
                                              <p:pRg st="3" end="3"/>
                                            </p:txEl>
                                          </p:spTgt>
                                        </p:tgtEl>
                                      </p:cBhvr>
                                    </p:animEffect>
                                    <p:anim calcmode="lin" valueType="num">
                                      <p:cBhvr>
                                        <p:cTn id="27" dur="10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150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95A8257-E0DD-41D5-97D8-532B9FF77789}" type="slidenum">
              <a:rPr lang="en-US" altLang="en-US"/>
              <a:pPr/>
              <a:t>9</a:t>
            </a:fld>
            <a:endParaRPr lang="en-US" altLang="en-US"/>
          </a:p>
        </p:txBody>
      </p:sp>
      <p:sp>
        <p:nvSpPr>
          <p:cNvPr id="21507" name="Rectangle 3"/>
          <p:cNvSpPr>
            <a:spLocks noGrp="1" noChangeArrowheads="1"/>
          </p:cNvSpPr>
          <p:nvPr>
            <p:ph type="body" idx="1"/>
          </p:nvPr>
        </p:nvSpPr>
        <p:spPr>
          <a:xfrm>
            <a:off x="0" y="923925"/>
            <a:ext cx="8991600" cy="5248275"/>
          </a:xfrm>
        </p:spPr>
        <p:txBody>
          <a:bodyPr/>
          <a:lstStyle/>
          <a:p>
            <a:pPr>
              <a:lnSpc>
                <a:spcPct val="120000"/>
              </a:lnSpc>
            </a:pPr>
            <a:r>
              <a:rPr lang="en-US"/>
              <a:t>1.4. Phân biệt đối xử về giới</a:t>
            </a:r>
          </a:p>
          <a:p>
            <a:pPr lvl="1">
              <a:lnSpc>
                <a:spcPct val="120000"/>
              </a:lnSpc>
            </a:pPr>
            <a:r>
              <a:rPr lang="en-US"/>
              <a:t>Trong Công ước của Liên hợp quốc về “Xóa bỏ mọi hình thức phân biệt đối xử chống lại phụ nữ” (CEDAW), thuật ngữ “phân biệt đối xử đối với phụ nữ” có nghĩa “bất kỳ sự phân biệt, loại trừ hay hạn chế nào được đề ra dựa trên cơ sở giới tính, mà có tác dụng hoặc nhằm mục đích làm tổn hại hoặc vô hiệu hóa việc phụ nữ, bất kể tình trạng hôn nhân của họ như thế nào, được công nhận, hưởng thụ, hay thực hiện quyền con người và tự do cơ bản trên các lĩnh vực chính trị, kinh tế,xã hội, văn hóa, dân sự hay bất kể lĩnh vực nào khác, trên cơ sở bình đẳng giữa nam giới và phụ nữ” (Điều 1)</a:t>
            </a:r>
          </a:p>
        </p:txBody>
      </p:sp>
      <p:pic>
        <p:nvPicPr>
          <p:cNvPr id="8" name="Picture 6"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587"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808913" y="-26988"/>
            <a:ext cx="1371600" cy="12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V="1">
            <a:off x="7850188" y="5564187"/>
            <a:ext cx="12954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Pictur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flipH="1">
            <a:off x="-30162" y="44450"/>
            <a:ext cx="1371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2"/>
          <p:cNvSpPr>
            <a:spLocks noGrp="1" noChangeArrowheads="1"/>
          </p:cNvSpPr>
          <p:nvPr>
            <p:ph type="title"/>
          </p:nvPr>
        </p:nvSpPr>
        <p:spPr>
          <a:xfrm>
            <a:off x="990600" y="76200"/>
            <a:ext cx="6858000" cy="563562"/>
          </a:xfrm>
        </p:spPr>
        <p:txBody>
          <a:bodyPr/>
          <a:lstStyle/>
          <a:p>
            <a:pPr algn="l"/>
            <a:r>
              <a:rPr lang="vi-VN" altLang="en-US" sz="2400"/>
              <a:t> 1. Một số khái niệm cơ bản trong thực hiện bình đẳng giới</a:t>
            </a:r>
          </a:p>
        </p:txBody>
      </p:sp>
    </p:spTree>
    <p:extLst>
      <p:ext uri="{BB962C8B-B14F-4D97-AF65-F5344CB8AC3E}">
        <p14:creationId xmlns:p14="http://schemas.microsoft.com/office/powerpoint/2010/main" val="27736586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circle(in)">
                                      <p:cBhvr>
                                        <p:cTn id="7" dur="2000"/>
                                        <p:tgtEl>
                                          <p:spTgt spid="215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7.0&quot;&gt;&lt;object type=&quot;1&quot; unique_id=&quot;10001&quot;&gt;&lt;object type=&quot;8&quot; unique_id=&quot;10077&quot;&gt;&lt;/object&gt;&lt;object type=&quot;2&quot; unique_id=&quot;10078&quot;&gt;&lt;object type=&quot;3&quot; unique_id=&quot;10079&quot;&gt;&lt;property id=&quot;20148&quot; value=&quot;5&quot;/&gt;&lt;property id=&quot;20300&quot; value=&quot;Slide 1&quot;/&gt;&lt;property id=&quot;20307&quot; value=&quot;256&quot;/&gt;&lt;/object&gt;&lt;object type=&quot;3&quot; unique_id=&quot;10084&quot;&gt;&lt;property id=&quot;20148&quot; value=&quot;5&quot;/&gt;&lt;property id=&quot;20300&quot; value=&quot;Slide 3&quot;/&gt;&lt;property id=&quot;20307&quot; value=&quot;259&quot;/&gt;&lt;/object&gt;&lt;object type=&quot;3&quot; unique_id=&quot;10085&quot;&gt;&lt;property id=&quot;20148&quot; value=&quot;5&quot;/&gt;&lt;property id=&quot;20300&quot; value=&quot;Slide 4&quot;/&gt;&lt;property id=&quot;20307&quot; value=&quot;260&quot;/&gt;&lt;/object&gt;&lt;object type=&quot;3&quot; unique_id=&quot;10086&quot;&gt;&lt;property id=&quot;20148&quot; value=&quot;5&quot;/&gt;&lt;property id=&quot;20300&quot; value=&quot;Slide 5&quot;/&gt;&lt;property id=&quot;20307&quot; value=&quot;261&quot;/&gt;&lt;/object&gt;&lt;object type=&quot;3&quot; unique_id=&quot;10365&quot;&gt;&lt;property id=&quot;20148&quot; value=&quot;5&quot;/&gt;&lt;property id=&quot;20300&quot; value=&quot;Slide 2&quot;/&gt;&lt;property id=&quot;20307&quot; value=&quot;264&quot;/&gt;&lt;/object&gt;&lt;/object&gt;&lt;/object&gt;&lt;/database&gt;"/>
  <p:tag name="SECTOMILLISECCONVERTED" val="1"/>
</p:tagLst>
</file>

<file path=ppt/theme/theme1.xml><?xml version="1.0" encoding="utf-8"?>
<a:theme xmlns:a="http://schemas.openxmlformats.org/drawingml/2006/main" name="PowerPoint 2003">
  <a:themeElements>
    <a:clrScheme name="PowerPoint 2003 3">
      <a:dk1>
        <a:srgbClr val="2B166E"/>
      </a:dk1>
      <a:lt1>
        <a:srgbClr val="FFFFFF"/>
      </a:lt1>
      <a:dk2>
        <a:srgbClr val="1640B6"/>
      </a:dk2>
      <a:lt2>
        <a:srgbClr val="B2B2B2"/>
      </a:lt2>
      <a:accent1>
        <a:srgbClr val="48BDEC"/>
      </a:accent1>
      <a:accent2>
        <a:srgbClr val="EB984D"/>
      </a:accent2>
      <a:accent3>
        <a:srgbClr val="FFFFFF"/>
      </a:accent3>
      <a:accent4>
        <a:srgbClr val="23115D"/>
      </a:accent4>
      <a:accent5>
        <a:srgbClr val="B1DBF4"/>
      </a:accent5>
      <a:accent6>
        <a:srgbClr val="D58945"/>
      </a:accent6>
      <a:hlink>
        <a:srgbClr val="339966"/>
      </a:hlink>
      <a:folHlink>
        <a:srgbClr val="7E88E4"/>
      </a:folHlink>
    </a:clrScheme>
    <a:fontScheme name="PowerPoint 2003">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owerPoint 2003 1">
        <a:dk1>
          <a:srgbClr val="19426B"/>
        </a:dk1>
        <a:lt1>
          <a:srgbClr val="FFFFFF"/>
        </a:lt1>
        <a:dk2>
          <a:srgbClr val="008080"/>
        </a:dk2>
        <a:lt2>
          <a:srgbClr val="B2B2B2"/>
        </a:lt2>
        <a:accent1>
          <a:srgbClr val="35C9C2"/>
        </a:accent1>
        <a:accent2>
          <a:srgbClr val="398AC7"/>
        </a:accent2>
        <a:accent3>
          <a:srgbClr val="FFFFFF"/>
        </a:accent3>
        <a:accent4>
          <a:srgbClr val="14375A"/>
        </a:accent4>
        <a:accent5>
          <a:srgbClr val="AEE1DD"/>
        </a:accent5>
        <a:accent6>
          <a:srgbClr val="337DB4"/>
        </a:accent6>
        <a:hlink>
          <a:srgbClr val="CCCC00"/>
        </a:hlink>
        <a:folHlink>
          <a:srgbClr val="6D50CA"/>
        </a:folHlink>
      </a:clrScheme>
      <a:clrMap bg1="lt1" tx1="dk1" bg2="lt2" tx2="dk2" accent1="accent1" accent2="accent2" accent3="accent3" accent4="accent4" accent5="accent5" accent6="accent6" hlink="hlink" folHlink="folHlink"/>
    </a:extraClrScheme>
    <a:extraClrScheme>
      <a:clrScheme name="PowerPoint 2003 2">
        <a:dk1>
          <a:srgbClr val="25095D"/>
        </a:dk1>
        <a:lt1>
          <a:srgbClr val="FFFFFF"/>
        </a:lt1>
        <a:dk2>
          <a:srgbClr val="A1537C"/>
        </a:dk2>
        <a:lt2>
          <a:srgbClr val="B2B2B2"/>
        </a:lt2>
        <a:accent1>
          <a:srgbClr val="AF8ADC"/>
        </a:accent1>
        <a:accent2>
          <a:srgbClr val="60A065"/>
        </a:accent2>
        <a:accent3>
          <a:srgbClr val="FFFFFF"/>
        </a:accent3>
        <a:accent4>
          <a:srgbClr val="1E064E"/>
        </a:accent4>
        <a:accent5>
          <a:srgbClr val="D4C4EB"/>
        </a:accent5>
        <a:accent6>
          <a:srgbClr val="56915B"/>
        </a:accent6>
        <a:hlink>
          <a:srgbClr val="8DAED9"/>
        </a:hlink>
        <a:folHlink>
          <a:srgbClr val="5974C1"/>
        </a:folHlink>
      </a:clrScheme>
      <a:clrMap bg1="lt1" tx1="dk1" bg2="lt2" tx2="dk2" accent1="accent1" accent2="accent2" accent3="accent3" accent4="accent4" accent5="accent5" accent6="accent6" hlink="hlink" folHlink="folHlink"/>
    </a:extraClrScheme>
    <a:extraClrScheme>
      <a:clrScheme name="PowerPoint 2003 3">
        <a:dk1>
          <a:srgbClr val="2B166E"/>
        </a:dk1>
        <a:lt1>
          <a:srgbClr val="FFFFFF"/>
        </a:lt1>
        <a:dk2>
          <a:srgbClr val="1640B6"/>
        </a:dk2>
        <a:lt2>
          <a:srgbClr val="B2B2B2"/>
        </a:lt2>
        <a:accent1>
          <a:srgbClr val="48BDEC"/>
        </a:accent1>
        <a:accent2>
          <a:srgbClr val="EB984D"/>
        </a:accent2>
        <a:accent3>
          <a:srgbClr val="FFFFFF"/>
        </a:accent3>
        <a:accent4>
          <a:srgbClr val="23115D"/>
        </a:accent4>
        <a:accent5>
          <a:srgbClr val="B1DBF4"/>
        </a:accent5>
        <a:accent6>
          <a:srgbClr val="D58945"/>
        </a:accent6>
        <a:hlink>
          <a:srgbClr val="339966"/>
        </a:hlink>
        <a:folHlink>
          <a:srgbClr val="7E88E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1Mau_Gui_nguyen</Template>
  <TotalTime>267</TotalTime>
  <Words>2641</Words>
  <Application>Microsoft Office PowerPoint</Application>
  <PresentationFormat>On-screen Show (4:3)</PresentationFormat>
  <Paragraphs>179</Paragraphs>
  <Slides>24</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PowerPoint 2003</vt:lpstr>
      <vt:lpstr>Image</vt:lpstr>
      <vt:lpstr>PowerPoint Presentation</vt:lpstr>
      <vt:lpstr>PowerPoint Presentation</vt:lpstr>
      <vt:lpstr>PowerPoint Presentation</vt:lpstr>
      <vt:lpstr> 1. Một số khái niệm cơ bản trong thực hiện bình đẳng giới</vt:lpstr>
      <vt:lpstr> 1. Một số khái niệm cơ bản trong thực hiện bình đẳng giới</vt:lpstr>
      <vt:lpstr>PowerPoint Presentation</vt:lpstr>
      <vt:lpstr> 1. Một số khái niệm cơ bản trong thực hiện bình đẳng giới</vt:lpstr>
      <vt:lpstr> 1. Một số khái niệm cơ bản trong thực hiện bình đẳng giới</vt:lpstr>
      <vt:lpstr> 1. Một số khái niệm cơ bản trong thực hiện bình đẳng giới</vt:lpstr>
      <vt:lpstr> 1. Một số khái niệm cơ bản trong thực hiện bình đẳng giới</vt:lpstr>
      <vt:lpstr> 1. Một số khái niệm cơ bản trong thực hiện bình đẳng giới</vt:lpstr>
      <vt:lpstr> 1. Một số khái niệm cơ bản trong thực hiện bình đẳng giới</vt:lpstr>
      <vt:lpstr> 1. Một số khái niệm cơ bản trong thực hiện bình đẳng giới</vt:lpstr>
      <vt:lpstr> 1. Một số khái niệm cơ bản trong thực hiện bình đẳng giới</vt:lpstr>
      <vt:lpstr>2. Ý nghĩa, tầm quan trọng của bình đẳng giới</vt:lpstr>
      <vt:lpstr>3. Phụ nữ và phát triển</vt:lpstr>
      <vt:lpstr>3. Phụ nữ và phát triển</vt:lpstr>
      <vt:lpstr> </vt:lpstr>
      <vt:lpstr>3.4. Để phụ nữ trở thành người lãnh đạo điều hành </vt:lpstr>
      <vt:lpstr>3.5. Điểm mạnh của lãnh đạo nữ</vt:lpstr>
      <vt:lpstr> </vt:lpstr>
      <vt:lpstr>3.6. Muốn trở thành lãnh đạo, quản lí,          phụ nữ cần phải làm gì?</vt:lpstr>
      <vt:lpstr>? Câu hỏi thảo luận ?</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 PC</dc:creator>
  <cp:lastModifiedBy>ComputerLongHải</cp:lastModifiedBy>
  <cp:revision>35</cp:revision>
  <dcterms:created xsi:type="dcterms:W3CDTF">2016-12-28T10:46:41Z</dcterms:created>
  <dcterms:modified xsi:type="dcterms:W3CDTF">2017-01-08T14:56:49Z</dcterms:modified>
</cp:coreProperties>
</file>