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4018" r:id="rId1"/>
  </p:sldMasterIdLst>
  <p:notesMasterIdLst>
    <p:notesMasterId r:id="rId24"/>
  </p:notesMasterIdLst>
  <p:sldIdLst>
    <p:sldId id="274" r:id="rId2"/>
    <p:sldId id="275" r:id="rId3"/>
    <p:sldId id="258" r:id="rId4"/>
    <p:sldId id="269" r:id="rId5"/>
    <p:sldId id="299" r:id="rId6"/>
    <p:sldId id="300" r:id="rId7"/>
    <p:sldId id="282" r:id="rId8"/>
    <p:sldId id="301" r:id="rId9"/>
    <p:sldId id="302" r:id="rId10"/>
    <p:sldId id="303" r:id="rId11"/>
    <p:sldId id="304" r:id="rId12"/>
    <p:sldId id="305" r:id="rId13"/>
    <p:sldId id="306" r:id="rId14"/>
    <p:sldId id="307" r:id="rId15"/>
    <p:sldId id="309" r:id="rId16"/>
    <p:sldId id="310" r:id="rId17"/>
    <p:sldId id="311" r:id="rId18"/>
    <p:sldId id="308" r:id="rId19"/>
    <p:sldId id="312" r:id="rId20"/>
    <p:sldId id="313" r:id="rId21"/>
    <p:sldId id="298" r:id="rId22"/>
    <p:sldId id="276" r:id="rId23"/>
  </p:sldIdLst>
  <p:sldSz cx="9144000" cy="6858000" type="screen4x3"/>
  <p:notesSz cx="6858000" cy="9144000"/>
  <p:defaultTextStyle>
    <a:defPPr>
      <a:defRPr lang="en-SG"/>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06"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A577AC4-030F-4D77-A37E-B8B3DB3F96A8}" type="datetimeFigureOut">
              <a:rPr lang="en-SG"/>
              <a:pPr>
                <a:defRPr/>
              </a:pPr>
              <a:t>22/1/2017</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F88A7AF-76BC-4973-8E83-F6B13DFFC8A9}" type="slidenum">
              <a:rPr lang="en-SG"/>
              <a:pPr>
                <a:defRPr/>
              </a:pPr>
              <a:t>‹#›</a:t>
            </a:fld>
            <a:endParaRPr lang="en-SG"/>
          </a:p>
        </p:txBody>
      </p:sp>
    </p:spTree>
    <p:extLst>
      <p:ext uri="{BB962C8B-B14F-4D97-AF65-F5344CB8AC3E}">
        <p14:creationId xmlns:p14="http://schemas.microsoft.com/office/powerpoint/2010/main" val="30566783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3</a:t>
            </a:fld>
            <a:endParaRPr lang="en-SG"/>
          </a:p>
        </p:txBody>
      </p:sp>
    </p:spTree>
    <p:extLst>
      <p:ext uri="{BB962C8B-B14F-4D97-AF65-F5344CB8AC3E}">
        <p14:creationId xmlns:p14="http://schemas.microsoft.com/office/powerpoint/2010/main" val="348873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4</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16</a:t>
            </a:fld>
            <a:endParaRPr lang="en-SG"/>
          </a:p>
        </p:txBody>
      </p:sp>
    </p:spTree>
    <p:extLst>
      <p:ext uri="{BB962C8B-B14F-4D97-AF65-F5344CB8AC3E}">
        <p14:creationId xmlns:p14="http://schemas.microsoft.com/office/powerpoint/2010/main" val="170338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9DAEF1E5-6821-40ED-8CBA-EF4C657D66DE}" type="datetime1">
              <a:rPr lang="en-SG" smtClean="0"/>
              <a:pPr>
                <a:defRPr/>
              </a:pPr>
              <a:t>22/1/2017</a:t>
            </a:fld>
            <a:endParaRPr lang="en-SG"/>
          </a:p>
        </p:txBody>
      </p:sp>
      <p:sp>
        <p:nvSpPr>
          <p:cNvPr id="19" name="Footer Placeholder 18"/>
          <p:cNvSpPr>
            <a:spLocks noGrp="1"/>
          </p:cNvSpPr>
          <p:nvPr>
            <p:ph type="ftr" sz="quarter" idx="11"/>
          </p:nvPr>
        </p:nvSpPr>
        <p:spPr/>
        <p:txBody>
          <a:bodyPr/>
          <a:lstStyle/>
          <a:p>
            <a:pPr>
              <a:defRPr/>
            </a:pPr>
            <a:endParaRPr lang="en-SG"/>
          </a:p>
        </p:txBody>
      </p:sp>
      <p:sp>
        <p:nvSpPr>
          <p:cNvPr id="27" name="Slide Number Placeholder 26"/>
          <p:cNvSpPr>
            <a:spLocks noGrp="1"/>
          </p:cNvSpPr>
          <p:nvPr>
            <p:ph type="sldNum" sz="quarter" idx="12"/>
          </p:nvPr>
        </p:nvSpPr>
        <p:spPr/>
        <p:txBody>
          <a:bodyPr/>
          <a:lstStyle/>
          <a:p>
            <a:pPr>
              <a:defRPr/>
            </a:pPr>
            <a:fld id="{488F40CA-7971-4013-9D23-6CF3ED5C28D9}" type="slidenum">
              <a:rPr lang="en-SG" smtClean="0"/>
              <a:pPr>
                <a:defRPr/>
              </a:pPr>
              <a:t>‹#›</a:t>
            </a:fld>
            <a:endParaRPr lang="en-SG"/>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EA3DD49-8F37-4007-BC58-991378B7F29B}" type="datetime1">
              <a:rPr lang="en-SG" smtClean="0"/>
              <a:pPr>
                <a:defRPr/>
              </a:pPr>
              <a:t>22/1/2017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0B17EE52-6E51-4F1C-A495-07BA67F7F87E}"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26760B4-2432-424F-8225-2D402A162C08}" type="datetime1">
              <a:rPr lang="en-SG" smtClean="0"/>
              <a:pPr>
                <a:defRPr/>
              </a:pPr>
              <a:t>22/1/2017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944081DC-41DC-47EA-AF33-103FDB4104D4}"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56F36FA-FFD8-46B0-96AD-B814ABC521F1}" type="datetime1">
              <a:rPr lang="en-SG" smtClean="0"/>
              <a:pPr>
                <a:defRPr/>
              </a:pPr>
              <a:t>22/1/2017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259A03B-3DC2-484B-929D-EA06BCF28290}" type="datetime1">
              <a:rPr lang="en-SG" smtClean="0"/>
              <a:pPr>
                <a:defRPr/>
              </a:pPr>
              <a:t>22/1/2017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0029FE1B-4C0C-4BBB-AA58-897DD8B7118C}" type="slidenum">
              <a:rPr lang="en-SG" smtClean="0"/>
              <a:pPr>
                <a:defRPr/>
              </a:pPr>
              <a:t>‹#›</a:t>
            </a:fld>
            <a:endParaRPr lang="en-SG"/>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ABCA915-8A1A-49E4-AE65-D92A66E609D3}" type="datetime1">
              <a:rPr lang="en-SG" smtClean="0"/>
              <a:pPr>
                <a:defRPr/>
              </a:pPr>
              <a:t>22/1/2017</a:t>
            </a:fld>
            <a:endParaRPr lang="en-SG"/>
          </a:p>
        </p:txBody>
      </p:sp>
      <p:sp>
        <p:nvSpPr>
          <p:cNvPr id="6" name="Footer Placeholder 5"/>
          <p:cNvSpPr>
            <a:spLocks noGrp="1"/>
          </p:cNvSpPr>
          <p:nvPr>
            <p:ph type="ftr" sz="quarter" idx="11"/>
          </p:nvPr>
        </p:nvSpPr>
        <p:spPr/>
        <p:txBody>
          <a:bodyPr/>
          <a:lstStyle/>
          <a:p>
            <a:pPr>
              <a:defRPr/>
            </a:pPr>
            <a:endParaRPr lang="en-SG"/>
          </a:p>
        </p:txBody>
      </p:sp>
      <p:sp>
        <p:nvSpPr>
          <p:cNvPr id="7" name="Slide Number Placeholder 6"/>
          <p:cNvSpPr>
            <a:spLocks noGrp="1"/>
          </p:cNvSpPr>
          <p:nvPr>
            <p:ph type="sldNum" sz="quarter" idx="12"/>
          </p:nvPr>
        </p:nvSpPr>
        <p:spPr/>
        <p:txBody>
          <a:bodyPr/>
          <a:lstStyle/>
          <a:p>
            <a:pPr>
              <a:defRPr/>
            </a:pPr>
            <a:fld id="{5F699DAF-997C-4224-972C-F50815BA8FEF}"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3CCC4CF3-71F5-4E74-8054-554C468CA7D5}" type="datetime1">
              <a:rPr lang="en-SG" smtClean="0"/>
              <a:pPr>
                <a:defRPr/>
              </a:pPr>
              <a:t>22/1/2017</a:t>
            </a:fld>
            <a:endParaRPr lang="en-SG"/>
          </a:p>
        </p:txBody>
      </p:sp>
      <p:sp>
        <p:nvSpPr>
          <p:cNvPr id="8" name="Footer Placeholder 7"/>
          <p:cNvSpPr>
            <a:spLocks noGrp="1"/>
          </p:cNvSpPr>
          <p:nvPr>
            <p:ph type="ftr" sz="quarter" idx="11"/>
          </p:nvPr>
        </p:nvSpPr>
        <p:spPr/>
        <p:txBody>
          <a:bodyPr/>
          <a:lstStyle/>
          <a:p>
            <a:pPr>
              <a:defRPr/>
            </a:pPr>
            <a:endParaRPr lang="en-SG"/>
          </a:p>
        </p:txBody>
      </p:sp>
      <p:sp>
        <p:nvSpPr>
          <p:cNvPr id="9" name="Slide Number Placeholder 8"/>
          <p:cNvSpPr>
            <a:spLocks noGrp="1"/>
          </p:cNvSpPr>
          <p:nvPr>
            <p:ph type="sldNum" sz="quarter" idx="12"/>
          </p:nvPr>
        </p:nvSpPr>
        <p:spPr/>
        <p:txBody>
          <a:bodyPr/>
          <a:lstStyle/>
          <a:p>
            <a:pPr>
              <a:defRPr/>
            </a:pPr>
            <a:fld id="{35ABF9F4-36F6-4C0E-9C1E-3DE33AB15347}"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007D251-F674-415E-9E3A-561CD0BBE0C1}" type="datetime1">
              <a:rPr lang="en-SG" smtClean="0"/>
              <a:pPr>
                <a:defRPr/>
              </a:pPr>
              <a:t>22/1/2017</a:t>
            </a:fld>
            <a:endParaRPr lang="en-SG"/>
          </a:p>
        </p:txBody>
      </p:sp>
      <p:sp>
        <p:nvSpPr>
          <p:cNvPr id="4" name="Footer Placeholder 3"/>
          <p:cNvSpPr>
            <a:spLocks noGrp="1"/>
          </p:cNvSpPr>
          <p:nvPr>
            <p:ph type="ftr" sz="quarter" idx="11"/>
          </p:nvPr>
        </p:nvSpPr>
        <p:spPr/>
        <p:txBody>
          <a:bodyPr/>
          <a:lstStyle/>
          <a:p>
            <a:pPr>
              <a:defRPr/>
            </a:pPr>
            <a:endParaRPr lang="en-SG"/>
          </a:p>
        </p:txBody>
      </p:sp>
      <p:sp>
        <p:nvSpPr>
          <p:cNvPr id="5" name="Slide Number Placeholder 4"/>
          <p:cNvSpPr>
            <a:spLocks noGrp="1"/>
          </p:cNvSpPr>
          <p:nvPr>
            <p:ph type="sldNum" sz="quarter" idx="12"/>
          </p:nvPr>
        </p:nvSpPr>
        <p:spPr/>
        <p:txBody>
          <a:bodyPr/>
          <a:lstStyle/>
          <a:p>
            <a:pPr>
              <a:defRPr/>
            </a:pPr>
            <a:fld id="{F85F35B4-FBBC-4057-99A1-5F1E476CEFCB}" type="slidenum">
              <a:rPr lang="en-SG" smtClean="0"/>
              <a:pPr>
                <a:defRPr/>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90E10F8-4678-47F9-A172-1150734037B5}" type="datetime1">
              <a:rPr lang="en-SG" smtClean="0"/>
              <a:pPr>
                <a:defRPr/>
              </a:pPr>
              <a:t>22/1/2017</a:t>
            </a:fld>
            <a:endParaRPr lang="en-SG"/>
          </a:p>
        </p:txBody>
      </p:sp>
      <p:sp>
        <p:nvSpPr>
          <p:cNvPr id="3" name="Footer Placeholder 2"/>
          <p:cNvSpPr>
            <a:spLocks noGrp="1"/>
          </p:cNvSpPr>
          <p:nvPr>
            <p:ph type="ftr" sz="quarter" idx="11"/>
          </p:nvPr>
        </p:nvSpPr>
        <p:spPr/>
        <p:txBody>
          <a:bodyPr/>
          <a:lstStyle/>
          <a:p>
            <a:pPr>
              <a:defRPr/>
            </a:pPr>
            <a:endParaRPr lang="en-SG"/>
          </a:p>
        </p:txBody>
      </p:sp>
      <p:sp>
        <p:nvSpPr>
          <p:cNvPr id="4" name="Slide Number Placeholder 3"/>
          <p:cNvSpPr>
            <a:spLocks noGrp="1"/>
          </p:cNvSpPr>
          <p:nvPr>
            <p:ph type="sldNum" sz="quarter" idx="12"/>
          </p:nvPr>
        </p:nvSpPr>
        <p:spPr/>
        <p:txBody>
          <a:bodyPr/>
          <a:lstStyle/>
          <a:p>
            <a:pPr>
              <a:defRPr/>
            </a:pPr>
            <a:fld id="{73632F89-9C10-4E81-9792-BDF48CA2D76D}" type="slidenum">
              <a:rPr lang="en-SG" smtClean="0"/>
              <a:pPr>
                <a:defRPr/>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012A74F-137B-4AA5-A2F6-45E0C35BBCB6}" type="datetime1">
              <a:rPr lang="en-SG" smtClean="0"/>
              <a:pPr>
                <a:defRPr/>
              </a:pPr>
              <a:t>22/1/2017</a:t>
            </a:fld>
            <a:endParaRPr lang="en-SG"/>
          </a:p>
        </p:txBody>
      </p:sp>
      <p:sp>
        <p:nvSpPr>
          <p:cNvPr id="6" name="Footer Placeholder 5"/>
          <p:cNvSpPr>
            <a:spLocks noGrp="1"/>
          </p:cNvSpPr>
          <p:nvPr>
            <p:ph type="ftr" sz="quarter" idx="11"/>
          </p:nvPr>
        </p:nvSpPr>
        <p:spPr/>
        <p:txBody>
          <a:bodyPr/>
          <a:lstStyle/>
          <a:p>
            <a:pPr>
              <a:defRPr/>
            </a:pPr>
            <a:endParaRPr lang="en-SG"/>
          </a:p>
        </p:txBody>
      </p:sp>
      <p:sp>
        <p:nvSpPr>
          <p:cNvPr id="7" name="Slide Number Placeholder 6"/>
          <p:cNvSpPr>
            <a:spLocks noGrp="1"/>
          </p:cNvSpPr>
          <p:nvPr>
            <p:ph type="sldNum" sz="quarter" idx="12"/>
          </p:nvPr>
        </p:nvSpPr>
        <p:spPr/>
        <p:txBody>
          <a:bodyPr/>
          <a:lstStyle/>
          <a:p>
            <a:pPr>
              <a:defRPr/>
            </a:pPr>
            <a:fld id="{8AD45D86-43E5-4A38-8EA5-99BF2C0B76DE}"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ED9C8670-CACA-4C1B-B6B9-A1FBA2820111}" type="datetime1">
              <a:rPr lang="en-SG" smtClean="0"/>
              <a:pPr>
                <a:defRPr/>
              </a:pPr>
              <a:t>22/1/2017</a:t>
            </a:fld>
            <a:endParaRPr lang="en-SG"/>
          </a:p>
        </p:txBody>
      </p:sp>
      <p:sp>
        <p:nvSpPr>
          <p:cNvPr id="6" name="Footer Placeholder 5"/>
          <p:cNvSpPr>
            <a:spLocks noGrp="1"/>
          </p:cNvSpPr>
          <p:nvPr>
            <p:ph type="ftr" sz="quarter" idx="11"/>
          </p:nvPr>
        </p:nvSpPr>
        <p:spPr/>
        <p:txBody>
          <a:bodyPr/>
          <a:lstStyle/>
          <a:p>
            <a:pPr>
              <a:defRPr/>
            </a:pPr>
            <a:endParaRPr lang="en-SG"/>
          </a:p>
        </p:txBody>
      </p:sp>
      <p:sp>
        <p:nvSpPr>
          <p:cNvPr id="7" name="Slide Number Placeholder 6"/>
          <p:cNvSpPr>
            <a:spLocks noGrp="1"/>
          </p:cNvSpPr>
          <p:nvPr>
            <p:ph type="sldNum" sz="quarter" idx="12"/>
          </p:nvPr>
        </p:nvSpPr>
        <p:spPr>
          <a:xfrm>
            <a:off x="8077200" y="6356350"/>
            <a:ext cx="609600" cy="365125"/>
          </a:xfrm>
        </p:spPr>
        <p:txBody>
          <a:bodyPr/>
          <a:lstStyle/>
          <a:p>
            <a:pPr>
              <a:defRPr/>
            </a:pPr>
            <a:fld id="{CFC88BCA-8AA7-42EC-8640-A16D48A35F50}" type="slidenum">
              <a:rPr lang="en-SG" smtClean="0"/>
              <a:pPr>
                <a:defRPr/>
              </a:pPr>
              <a:t>‹#›</a:t>
            </a:fld>
            <a:endParaRPr lang="en-S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C54FF-47B8-4B22-9468-A034F8855E43}" type="datetime1">
              <a:rPr lang="en-SG" smtClean="0"/>
              <a:pPr>
                <a:defRPr/>
              </a:pPr>
              <a:t>22/1/2017</a:t>
            </a:fld>
            <a:endParaRPr lang="en-S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vi-VN" smtClean="0"/>
              <a:t>Văn hóa xã hôi</a:t>
            </a:r>
            <a:endParaRPr lang="en-S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2104D81-5979-44E2-B0B3-083C55B26632}" type="slidenum">
              <a:rPr lang="en-SG" smtClean="0"/>
              <a:pPr>
                <a:defRPr/>
              </a:pPr>
              <a:t>‹#›</a:t>
            </a:fld>
            <a:endParaRPr lang="en-S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 calcmode="lin" valueType="num">
                                      <p:cBhvr>
                                        <p:cTn id="14"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anim calcmode="lin" valueType="num">
                                      <p:cBhvr>
                                        <p:cTn id="19"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0">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 calcmode="lin" valueType="num">
                                      <p:cBhvr>
                                        <p:cTn id="24"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0">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0">
                                            <p:txEl>
                                              <p:pRg st="4" end="4"/>
                                            </p:txEl>
                                          </p:spTgt>
                                        </p:tgtEl>
                                        <p:attrNameLst>
                                          <p:attrName>style.visibility</p:attrName>
                                        </p:attrNameLst>
                                      </p:cBhvr>
                                      <p:to>
                                        <p:strVal val="visible"/>
                                      </p:to>
                                    </p:set>
                                    <p:anim calcmode="lin" valueType="num">
                                      <p:cBhvr>
                                        <p:cTn id="29"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4"/>
    </p:bldLst>
  </p:timing>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dunghangviet.vn/uploads/content/2012/03/22/nong-dan-bo-gap-783d.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t2.gstatic.com/images?q=tbn:ANd9GcQlafBGxj2ZkjJLlqi8hCuchiQGhtyecfUn5lZWGpT2PCVrFcdF"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t0.gstatic.com/images?q=tbn:ANd9GcT-n4pOqiAeCzAy67BfZ5CLYDwR3jcLpMTDQGS7TtZeLihIyymFGA"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http://farm2.static.flickr.com/1139/5130487437_0e19c40a60.jpg"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08913" y="-26988"/>
            <a:ext cx="1371600" cy="12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2"/>
          <p:cNvSpPr txBox="1">
            <a:spLocks noChangeArrowheads="1"/>
          </p:cNvSpPr>
          <p:nvPr/>
        </p:nvSpPr>
        <p:spPr bwMode="auto">
          <a:xfrm>
            <a:off x="971550" y="260648"/>
            <a:ext cx="72723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600">
                <a:latin typeface="Times New Roman" pitchFamily="18" charset="0"/>
                <a:cs typeface="Times New Roman" pitchFamily="18" charset="0"/>
              </a:rPr>
              <a:t>ỦY BAN NHÂN DÂN TỈNH QUẢNG NINH</a:t>
            </a:r>
          </a:p>
          <a:p>
            <a:pPr algn="ctr" eaLnBrk="1" hangingPunct="1"/>
            <a:r>
              <a:rPr lang="en-US" sz="2600" b="1">
                <a:latin typeface="Times New Roman" pitchFamily="18" charset="0"/>
                <a:cs typeface="Times New Roman" pitchFamily="18" charset="0"/>
              </a:rPr>
              <a:t>SỞ GIÁO DỤC VÀ ĐÀO TẠO</a:t>
            </a:r>
          </a:p>
        </p:txBody>
      </p:sp>
      <p:sp>
        <p:nvSpPr>
          <p:cNvPr id="2054" name="Line 13"/>
          <p:cNvSpPr>
            <a:spLocks noChangeShapeType="1"/>
          </p:cNvSpPr>
          <p:nvPr/>
        </p:nvSpPr>
        <p:spPr bwMode="auto">
          <a:xfrm>
            <a:off x="2956657" y="1130598"/>
            <a:ext cx="30146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WordArt 18"/>
          <p:cNvSpPr>
            <a:spLocks noChangeArrowheads="1" noChangeShapeType="1" noTextEdit="1"/>
          </p:cNvSpPr>
          <p:nvPr/>
        </p:nvSpPr>
        <p:spPr bwMode="auto">
          <a:xfrm>
            <a:off x="539750" y="1530350"/>
            <a:ext cx="8012113" cy="5327650"/>
          </a:xfrm>
          <a:prstGeom prst="rect">
            <a:avLst/>
          </a:prstGeom>
        </p:spPr>
        <p:txBody>
          <a:bodyPr spcFirstLastPara="1" wrap="none" fromWordArt="1">
            <a:prstTxWarp prst="textArchUp">
              <a:avLst>
                <a:gd name="adj" fmla="val 10035819"/>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2056"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30162" y="44450"/>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31"/>
          <p:cNvSpPr>
            <a:spLocks noChangeArrowheads="1" noChangeShapeType="1" noTextEdit="1"/>
          </p:cNvSpPr>
          <p:nvPr/>
        </p:nvSpPr>
        <p:spPr bwMode="auto">
          <a:xfrm>
            <a:off x="225425" y="1917204"/>
            <a:ext cx="8594725" cy="647700"/>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a:t>
            </a:r>
            <a:r>
              <a:rPr lang="vi-VN" sz="3200" b="1" kern="10" smtClean="0">
                <a:ln w="3175">
                  <a:solidFill>
                    <a:srgbClr val="FF0000"/>
                  </a:solidFill>
                  <a:round/>
                  <a:headEnd/>
                  <a:tailEnd/>
                </a:ln>
                <a:solidFill>
                  <a:srgbClr val="FFFF00"/>
                </a:solidFill>
                <a:latin typeface="Times New Roman"/>
                <a:cs typeface="Times New Roman"/>
              </a:rPr>
              <a:t>DỤC</a:t>
            </a:r>
            <a:r>
              <a:rPr lang="en-US" sz="3200" b="1" kern="10" smtClean="0">
                <a:ln w="3175">
                  <a:solidFill>
                    <a:srgbClr val="FF0000"/>
                  </a:solidFill>
                  <a:round/>
                  <a:headEnd/>
                  <a:tailEnd/>
                </a:ln>
                <a:solidFill>
                  <a:srgbClr val="FFFF00"/>
                </a:solidFill>
                <a:latin typeface="Times New Roman"/>
                <a:cs typeface="Times New Roman"/>
              </a:rPr>
              <a:t> </a:t>
            </a:r>
            <a:r>
              <a:rPr lang="en-US" sz="3200" b="1" kern="10" smtClean="0">
                <a:ln w="3175">
                  <a:solidFill>
                    <a:srgbClr val="FF0000"/>
                  </a:solidFill>
                  <a:round/>
                  <a:headEnd/>
                  <a:tailEnd/>
                </a:ln>
                <a:solidFill>
                  <a:srgbClr val="FFFF00"/>
                </a:solidFill>
                <a:latin typeface="Times New Roman"/>
                <a:cs typeface="Times New Roman"/>
              </a:rPr>
              <a:t>KINH TẾ</a:t>
            </a:r>
            <a:endParaRPr lang="en-US" sz="3200" b="1" kern="10">
              <a:ln w="3175">
                <a:solidFill>
                  <a:srgbClr val="FF0000"/>
                </a:solidFill>
                <a:round/>
                <a:headEnd/>
                <a:tailEnd/>
              </a:ln>
              <a:solidFill>
                <a:srgbClr val="FFFF00"/>
              </a:solidFill>
              <a:latin typeface="Times New Roman"/>
              <a:cs typeface="Times New Roman"/>
            </a:endParaRPr>
          </a:p>
        </p:txBody>
      </p:sp>
      <p:sp>
        <p:nvSpPr>
          <p:cNvPr id="19" name="WordArt 25"/>
          <p:cNvSpPr>
            <a:spLocks noChangeArrowheads="1" noChangeShapeType="1" noTextEdit="1"/>
          </p:cNvSpPr>
          <p:nvPr/>
        </p:nvSpPr>
        <p:spPr bwMode="auto">
          <a:xfrm>
            <a:off x="225425" y="3093988"/>
            <a:ext cx="1178288" cy="360040"/>
          </a:xfrm>
          <a:prstGeom prst="rect">
            <a:avLst/>
          </a:prstGeom>
        </p:spPr>
        <p:txBody>
          <a:bodyPr wrap="none" fromWordArt="1">
            <a:prstTxWarp prst="textPlain">
              <a:avLst>
                <a:gd name="adj" fmla="val 50000"/>
              </a:avLst>
            </a:prstTxWarp>
          </a:bodyPr>
          <a:lstStyle/>
          <a:p>
            <a:pPr>
              <a:defRPr/>
            </a:pPr>
            <a:r>
              <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a:t>
            </a:r>
            <a:r>
              <a:rPr lang="en-US" sz="2800" b="1" u="sng"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9:</a:t>
            </a:r>
            <a:endPar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endParaRPr>
          </a:p>
        </p:txBody>
      </p:sp>
      <p:sp>
        <p:nvSpPr>
          <p:cNvPr id="22" name="WordArt 27"/>
          <p:cNvSpPr>
            <a:spLocks noChangeArrowheads="1" noChangeShapeType="1" noTextEdit="1"/>
          </p:cNvSpPr>
          <p:nvPr/>
        </p:nvSpPr>
        <p:spPr bwMode="auto">
          <a:xfrm>
            <a:off x="323528" y="3801021"/>
            <a:ext cx="8280920" cy="1176338"/>
          </a:xfrm>
          <a:prstGeom prst="rect">
            <a:avLst/>
          </a:prstGeom>
        </p:spPr>
        <p:txBody>
          <a:bodyPr wrap="none" fromWordArt="1">
            <a:prstTxWarp prst="textPlain">
              <a:avLst>
                <a:gd name="adj" fmla="val 50000"/>
              </a:avLst>
            </a:prstTxWarp>
          </a:bodyPr>
          <a:lstStyle/>
          <a:p>
            <a:pPr algn="ctr"/>
            <a:r>
              <a:rPr lang="nl-NL"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THU </a:t>
            </a:r>
            <a:r>
              <a:rPr lang="nl-NL"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HOẠCH </a:t>
            </a:r>
            <a:r>
              <a:rPr lang="nl-NL"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NÔNG </a:t>
            </a:r>
            <a:r>
              <a:rPr lang="nl-NL"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SẢN</a:t>
            </a:r>
          </a:p>
        </p:txBody>
      </p:sp>
    </p:spTree>
    <p:extLst>
      <p:ext uri="{BB962C8B-B14F-4D97-AF65-F5344CB8AC3E}">
        <p14:creationId xmlns:p14="http://schemas.microsoft.com/office/powerpoint/2010/main" val="4164322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8784976" cy="6453336"/>
          </a:xfrm>
        </p:spPr>
        <p:txBody>
          <a:bodyPr>
            <a:noAutofit/>
          </a:bodyPr>
          <a:lstStyle/>
          <a:p>
            <a:pPr algn="just"/>
            <a:r>
              <a:rPr lang="nl-NL" sz="2200" b="1" smtClean="0">
                <a:solidFill>
                  <a:srgbClr val="FF0000"/>
                </a:solidFill>
                <a:latin typeface="Times New Roman" pitchFamily="18" charset="0"/>
                <a:cs typeface="Times New Roman" pitchFamily="18" charset="0"/>
              </a:rPr>
              <a:t>Trên </a:t>
            </a:r>
            <a:r>
              <a:rPr lang="nl-NL" sz="2200" b="1">
                <a:solidFill>
                  <a:srgbClr val="FF0000"/>
                </a:solidFill>
                <a:latin typeface="Times New Roman" pitchFamily="18" charset="0"/>
                <a:cs typeface="Times New Roman" pitchFamily="18" charset="0"/>
              </a:rPr>
              <a:t>cây cam quýt:</a:t>
            </a:r>
            <a:endParaRPr lang="en-US" sz="2200" b="1">
              <a:solidFill>
                <a:srgbClr val="FF0000"/>
              </a:solidFill>
              <a:latin typeface="Times New Roman" pitchFamily="18" charset="0"/>
              <a:cs typeface="Times New Roman" pitchFamily="18" charset="0"/>
            </a:endParaRPr>
          </a:p>
          <a:p>
            <a:pPr algn="just"/>
            <a:r>
              <a:rPr lang="nl-NL" sz="2100">
                <a:latin typeface="Times New Roman" pitchFamily="18" charset="0"/>
                <a:cs typeface="Times New Roman" pitchFamily="18" charset="0"/>
              </a:rPr>
              <a:t>Cam, quýt từ khi ra hoa đến thu hoạch khoảng 8-10 tháng, tùy theo giống, phương pháp nhân giống, tuổi cây, tình trạng sinh trưởng của cây.</a:t>
            </a:r>
            <a:endParaRPr lang="en-US" sz="2100">
              <a:latin typeface="Times New Roman" pitchFamily="18" charset="0"/>
              <a:cs typeface="Times New Roman" pitchFamily="18" charset="0"/>
            </a:endParaRPr>
          </a:p>
          <a:p>
            <a:pPr algn="just"/>
            <a:r>
              <a:rPr lang="nl-NL" sz="2100" smtClean="0">
                <a:latin typeface="Times New Roman" pitchFamily="18" charset="0"/>
                <a:cs typeface="Times New Roman" pitchFamily="18" charset="0"/>
              </a:rPr>
              <a:t> </a:t>
            </a:r>
            <a:r>
              <a:rPr lang="nl-NL" sz="2100">
                <a:latin typeface="Times New Roman" pitchFamily="18" charset="0"/>
                <a:cs typeface="Times New Roman" pitchFamily="18" charset="0"/>
              </a:rPr>
              <a:t>Trên cây chanh: 3- 4 tháng tuỳ theo tuổi cây</a:t>
            </a:r>
            <a:endParaRPr lang="en-US" sz="2100">
              <a:latin typeface="Times New Roman" pitchFamily="18" charset="0"/>
              <a:cs typeface="Times New Roman" pitchFamily="18" charset="0"/>
            </a:endParaRPr>
          </a:p>
          <a:p>
            <a:pPr algn="just"/>
            <a:r>
              <a:rPr lang="nl-NL" sz="2100">
                <a:latin typeface="Times New Roman" pitchFamily="18" charset="0"/>
                <a:cs typeface="Times New Roman" pitchFamily="18" charset="0"/>
              </a:rPr>
              <a:t>Quan sát thực tế: trọng lượng của quả; hình dạng; Màu sắc: khi chín vỏ sáng và bóng. </a:t>
            </a:r>
            <a:endParaRPr lang="en-US" sz="2100">
              <a:latin typeface="Times New Roman" pitchFamily="18" charset="0"/>
              <a:cs typeface="Times New Roman" pitchFamily="18" charset="0"/>
            </a:endParaRPr>
          </a:p>
          <a:p>
            <a:pPr algn="just"/>
            <a:r>
              <a:rPr lang="nl-NL" sz="2100">
                <a:latin typeface="Times New Roman" pitchFamily="18" charset="0"/>
                <a:cs typeface="Times New Roman" pitchFamily="18" charset="0"/>
              </a:rPr>
              <a:t>Khi quả chín, túi tinh dầu nở to, vỏ căng và chuyển màu, đáy trái hơi bằng, khi ấn thì mềm, trái nặng.</a:t>
            </a:r>
            <a:endParaRPr lang="en-US" sz="2100">
              <a:latin typeface="Times New Roman" pitchFamily="18" charset="0"/>
              <a:cs typeface="Times New Roman" pitchFamily="18" charset="0"/>
            </a:endParaRPr>
          </a:p>
          <a:p>
            <a:pPr algn="just"/>
            <a:r>
              <a:rPr lang="nl-NL" sz="2100">
                <a:latin typeface="Times New Roman" pitchFamily="18" charset="0"/>
                <a:cs typeface="Times New Roman" pitchFamily="18" charset="0"/>
              </a:rPr>
              <a:t>Màu xanh của quả chuyển màu nhạt, túi tinh dầu trên vỏ nở, khi đúng độ chín phần đầu quả lõm vào, khi chín gõ vào quả có tiếng trầm. Những chỉ số và cảm quan này có thể tham khảo xem là chỉ số thu hoạch </a:t>
            </a:r>
            <a:r>
              <a:rPr lang="nl-NL" sz="2100">
                <a:latin typeface="Times New Roman" pitchFamily="18" charset="0"/>
                <a:cs typeface="Times New Roman" pitchFamily="18" charset="0"/>
              </a:rPr>
              <a:t>bưởi</a:t>
            </a:r>
            <a:r>
              <a:rPr lang="nl-NL" sz="2100" smtClean="0">
                <a:latin typeface="Times New Roman" pitchFamily="18" charset="0"/>
                <a:cs typeface="Times New Roman" pitchFamily="18" charset="0"/>
              </a:rPr>
              <a:t>.</a:t>
            </a:r>
          </a:p>
          <a:p>
            <a:pPr algn="just"/>
            <a:r>
              <a:rPr lang="nl-NL" sz="2100">
                <a:latin typeface="Times New Roman" pitchFamily="18" charset="0"/>
                <a:cs typeface="Times New Roman" pitchFamily="18" charset="0"/>
              </a:rPr>
              <a:t>Không để quả chín lâu sẽ gây xốp quả, chất lượng giảm, hàm lượng dịch quả hạ xuống dưới 50%. Mặt khác, để quả trên cây lâu sẽ làm giảm năng suất vụ sau.</a:t>
            </a:r>
            <a:endParaRPr lang="en-US" sz="2100">
              <a:latin typeface="Times New Roman" pitchFamily="18" charset="0"/>
              <a:cs typeface="Times New Roman" pitchFamily="18" charset="0"/>
            </a:endParaRPr>
          </a:p>
          <a:p>
            <a:pPr marL="0" indent="0" algn="just">
              <a:buNone/>
            </a:pPr>
            <a:r>
              <a:rPr lang="nl-NL" sz="2100" smtClean="0">
                <a:latin typeface="Times New Roman" pitchFamily="18" charset="0"/>
                <a:cs typeface="Times New Roman" pitchFamily="18" charset="0"/>
              </a:rPr>
              <a:t>* Dụng </a:t>
            </a:r>
            <a:r>
              <a:rPr lang="nl-NL" sz="2100">
                <a:latin typeface="Times New Roman" pitchFamily="18" charset="0"/>
                <a:cs typeface="Times New Roman" pitchFamily="18" charset="0"/>
              </a:rPr>
              <a:t>cụ thu hái: rổ, sọt, bao bì, kéo cắt quả...</a:t>
            </a:r>
            <a:endParaRPr lang="en-US" sz="2100">
              <a:latin typeface="Times New Roman" pitchFamily="18" charset="0"/>
              <a:cs typeface="Times New Roman" pitchFamily="18" charset="0"/>
            </a:endParaRPr>
          </a:p>
          <a:p>
            <a:pPr algn="just"/>
            <a:r>
              <a:rPr lang="nl-NL" sz="2100">
                <a:latin typeface="Times New Roman" pitchFamily="18" charset="0"/>
                <a:cs typeface="Times New Roman" pitchFamily="18" charset="0"/>
              </a:rPr>
              <a:t>Dụng cụ bấm và kéo cắt phải luôn sắc, bén. Kéo cắt tỉa thường xuyên được sử dụng để thu hái quả. Có rất nhiều kiểu dáng khác nhau ở tay cầm, kiểu gọng, thậm chí có loại kéo cắt và giữ được phần cuống quả</a:t>
            </a:r>
            <a:r>
              <a:rPr lang="nl-NL" sz="2100">
                <a:latin typeface="Times New Roman" pitchFamily="18" charset="0"/>
                <a:cs typeface="Times New Roman" pitchFamily="18" charset="0"/>
              </a:rPr>
              <a:t>. </a:t>
            </a:r>
            <a:endParaRPr lang="en-US" sz="2100">
              <a:latin typeface="Times New Roman" pitchFamily="18" charset="0"/>
              <a:cs typeface="Times New Roman" pitchFamily="18" charset="0"/>
            </a:endParaRPr>
          </a:p>
          <a:p>
            <a:pPr marL="0" indent="0" algn="just">
              <a:buNone/>
            </a:pPr>
            <a:endParaRPr lang="en-US" sz="210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10</a:t>
            </a:fld>
            <a:endParaRPr lang="en-SG"/>
          </a:p>
        </p:txBody>
      </p:sp>
      <p:sp>
        <p:nvSpPr>
          <p:cNvPr id="7" name="Title 1"/>
          <p:cNvSpPr>
            <a:spLocks noGrp="1"/>
          </p:cNvSpPr>
          <p:nvPr>
            <p:ph type="title"/>
          </p:nvPr>
        </p:nvSpPr>
        <p:spPr>
          <a:xfrm>
            <a:off x="107504" y="0"/>
            <a:ext cx="5328592" cy="432048"/>
          </a:xfrm>
        </p:spPr>
        <p:txBody>
          <a:bodyPr>
            <a:normAutofit fontScale="90000"/>
          </a:bodyPr>
          <a:lstStyle/>
          <a:p>
            <a:pPr>
              <a:lnSpc>
                <a:spcPct val="150000"/>
              </a:lnSpc>
            </a:pPr>
            <a:r>
              <a:rPr lang="nl-NL" sz="2800" b="1" smtClean="0">
                <a:solidFill>
                  <a:srgbClr val="FF0000"/>
                </a:solidFill>
                <a:latin typeface="Times New Roman" pitchFamily="18" charset="0"/>
                <a:cs typeface="Times New Roman" pitchFamily="18" charset="0"/>
              </a:rPr>
              <a:t>2.1</a:t>
            </a:r>
            <a:r>
              <a:rPr lang="nl-NL" sz="2800" b="1">
                <a:solidFill>
                  <a:srgbClr val="FF0000"/>
                </a:solidFill>
                <a:latin typeface="Times New Roman" pitchFamily="18" charset="0"/>
                <a:cs typeface="Times New Roman" pitchFamily="18" charset="0"/>
              </a:rPr>
              <a:t>. Xác định thời điểm </a:t>
            </a:r>
            <a:r>
              <a:rPr lang="nl-NL" sz="2800" b="1">
                <a:solidFill>
                  <a:srgbClr val="FF0000"/>
                </a:solidFill>
                <a:latin typeface="Times New Roman" pitchFamily="18" charset="0"/>
                <a:cs typeface="Times New Roman" pitchFamily="18" charset="0"/>
              </a:rPr>
              <a:t>thu </a:t>
            </a:r>
            <a:r>
              <a:rPr lang="nl-NL" sz="2800" b="1" smtClean="0">
                <a:solidFill>
                  <a:srgbClr val="FF0000"/>
                </a:solidFill>
                <a:latin typeface="Times New Roman" pitchFamily="18" charset="0"/>
                <a:cs typeface="Times New Roman" pitchFamily="18" charset="0"/>
              </a:rPr>
              <a:t>hoạch</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50837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16" y="961965"/>
            <a:ext cx="4860032" cy="1530931"/>
          </a:xfrm>
        </p:spPr>
        <p:txBody>
          <a:bodyPr>
            <a:normAutofit fontScale="85000" lnSpcReduction="10000"/>
          </a:bodyPr>
          <a:lstStyle/>
          <a:p>
            <a:pPr algn="just"/>
            <a:r>
              <a:rPr lang="nl-NL" smtClean="0"/>
              <a:t>Ngày </a:t>
            </a:r>
            <a:r>
              <a:rPr lang="nl-NL"/>
              <a:t>quang đãng khô nắng là thời gian thu hoạch cam quýt tốt nhất.</a:t>
            </a:r>
            <a:endParaRPr lang="en-US"/>
          </a:p>
          <a:p>
            <a:pPr algn="just"/>
            <a:r>
              <a:rPr lang="nl-NL" smtClean="0"/>
              <a:t>Thu </a:t>
            </a:r>
            <a:r>
              <a:rPr lang="nl-NL"/>
              <a:t>hoạch quả sau khi sương bốc hơi (khô </a:t>
            </a:r>
            <a:r>
              <a:rPr lang="nl-NL"/>
              <a:t>sương</a:t>
            </a:r>
            <a:r>
              <a:rPr lang="nl-NL" smtClean="0"/>
              <a:t>).</a:t>
            </a:r>
            <a:endParaRPr lang="en-US"/>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11</a:t>
            </a:fld>
            <a:endParaRPr lang="en-SG"/>
          </a:p>
        </p:txBody>
      </p:sp>
      <p:pic>
        <p:nvPicPr>
          <p:cNvPr id="7" name="Picture 6" descr="Description: Description: http://www.dalat.gov.vn/congnghe/imagesupload/buoi1303.jpg"/>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7696"/>
            <a:ext cx="4149700" cy="2005811"/>
          </a:xfrm>
          <a:prstGeom prst="rect">
            <a:avLst/>
          </a:prstGeom>
          <a:noFill/>
        </p:spPr>
      </p:pic>
      <p:sp>
        <p:nvSpPr>
          <p:cNvPr id="8" name="Rectangle 7"/>
          <p:cNvSpPr/>
          <p:nvPr/>
        </p:nvSpPr>
        <p:spPr>
          <a:xfrm>
            <a:off x="5351758" y="2051080"/>
            <a:ext cx="3454279" cy="369332"/>
          </a:xfrm>
          <a:prstGeom prst="rect">
            <a:avLst/>
          </a:prstGeom>
        </p:spPr>
        <p:txBody>
          <a:bodyPr wrap="none">
            <a:spAutoFit/>
          </a:bodyPr>
          <a:lstStyle/>
          <a:p>
            <a:r>
              <a:rPr lang="nl-NL" i="1"/>
              <a:t>Hình 05: Xếp quả trên một lớp giấy</a:t>
            </a:r>
            <a:endParaRPr lang="en-US" i="1"/>
          </a:p>
        </p:txBody>
      </p:sp>
      <p:sp>
        <p:nvSpPr>
          <p:cNvPr id="9" name="Content Placeholder 2"/>
          <p:cNvSpPr txBox="1">
            <a:spLocks/>
          </p:cNvSpPr>
          <p:nvPr/>
        </p:nvSpPr>
        <p:spPr>
          <a:xfrm>
            <a:off x="179512" y="2640280"/>
            <a:ext cx="8640960" cy="4029080"/>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nl-NL" smtClean="0">
                <a:latin typeface="Times New Roman" pitchFamily="18" charset="0"/>
                <a:cs typeface="Times New Roman" pitchFamily="18" charset="0"/>
              </a:rPr>
              <a:t>Thu hoạch vào lúc trời mát và nhẹ tay, tránh lúc trời nắng gắt làm các tế bào tinh dầu căng dễ vỡ, không nên thu hái quả sau cơn mưa hoặc có sương mù nhiều vì quả dễ bị ẩm thối khi tồn trữ.</a:t>
            </a:r>
            <a:endParaRPr lang="en-US" smtClean="0">
              <a:latin typeface="Times New Roman" pitchFamily="18" charset="0"/>
              <a:cs typeface="Times New Roman" pitchFamily="18" charset="0"/>
            </a:endParaRPr>
          </a:p>
          <a:p>
            <a:pPr algn="just"/>
            <a:r>
              <a:rPr lang="nl-NL" smtClean="0">
                <a:latin typeface="Times New Roman" pitchFamily="18" charset="0"/>
                <a:cs typeface="Times New Roman" pitchFamily="18" charset="0"/>
              </a:rPr>
              <a:t>Quả thu xong cần để nơi thoáng mát.</a:t>
            </a:r>
            <a:endParaRPr lang="en-US" smtClean="0">
              <a:latin typeface="Times New Roman" pitchFamily="18" charset="0"/>
              <a:cs typeface="Times New Roman" pitchFamily="18" charset="0"/>
            </a:endParaRPr>
          </a:p>
          <a:p>
            <a:pPr algn="just"/>
            <a:r>
              <a:rPr lang="nl-NL" smtClean="0">
                <a:latin typeface="Times New Roman" pitchFamily="18" charset="0"/>
                <a:cs typeface="Times New Roman" pitchFamily="18" charset="0"/>
              </a:rPr>
              <a:t>Cam thu hái có thể đựng trong những cần xé.</a:t>
            </a:r>
            <a:endParaRPr lang="en-US" smtClean="0">
              <a:latin typeface="Times New Roman" pitchFamily="18" charset="0"/>
              <a:cs typeface="Times New Roman" pitchFamily="18" charset="0"/>
            </a:endParaRPr>
          </a:p>
          <a:p>
            <a:pPr algn="just"/>
            <a:r>
              <a:rPr lang="nl-NL" smtClean="0">
                <a:latin typeface="Times New Roman" pitchFamily="18" charset="0"/>
                <a:cs typeface="Times New Roman" pitchFamily="18" charset="0"/>
              </a:rPr>
              <a:t>Để tránh làm hại quả, công nhân nên cắt móng tay và đeo găng tay, sử dụng kéo thu hoạch có cán tròn để cắt quả.</a:t>
            </a:r>
            <a:endParaRPr lang="en-US" smtClean="0">
              <a:latin typeface="Times New Roman" pitchFamily="18" charset="0"/>
              <a:cs typeface="Times New Roman" pitchFamily="18" charset="0"/>
            </a:endParaRPr>
          </a:p>
          <a:p>
            <a:pPr algn="just"/>
            <a:r>
              <a:rPr lang="nl-NL" smtClean="0">
                <a:latin typeface="Times New Roman" pitchFamily="18" charset="0"/>
                <a:cs typeface="Times New Roman" pitchFamily="18" charset="0"/>
              </a:rPr>
              <a:t>Khi thu hoạch một tay giữ quả tay kia cắt quả với cuống có vài lá. Nên đưa cành quả gần phía ngực, tay giữ cành quả, tay kia cắt nhẹ cả chùm với cành mang lá. Tuỳ theo giống sớm hay muộn mà thời gian thu hoạch khác nhau.</a:t>
            </a:r>
            <a:endParaRPr lang="en-US">
              <a:latin typeface="Times New Roman" pitchFamily="18" charset="0"/>
              <a:cs typeface="Times New Roman" pitchFamily="18" charset="0"/>
            </a:endParaRPr>
          </a:p>
        </p:txBody>
      </p:sp>
      <p:sp>
        <p:nvSpPr>
          <p:cNvPr id="10" name="Title 1"/>
          <p:cNvSpPr>
            <a:spLocks noGrp="1"/>
          </p:cNvSpPr>
          <p:nvPr>
            <p:ph type="title"/>
          </p:nvPr>
        </p:nvSpPr>
        <p:spPr>
          <a:xfrm>
            <a:off x="179512" y="332656"/>
            <a:ext cx="5328592" cy="432048"/>
          </a:xfrm>
        </p:spPr>
        <p:txBody>
          <a:bodyPr>
            <a:noAutofit/>
          </a:bodyPr>
          <a:lstStyle/>
          <a:p>
            <a:r>
              <a:rPr lang="nl-NL" sz="3200" b="1" smtClean="0">
                <a:solidFill>
                  <a:srgbClr val="FF0000"/>
                </a:solidFill>
                <a:latin typeface="Times New Roman" pitchFamily="18" charset="0"/>
                <a:cs typeface="Times New Roman" pitchFamily="18" charset="0"/>
              </a:rPr>
              <a:t>2.2</a:t>
            </a:r>
            <a:r>
              <a:rPr lang="nl-NL" sz="3200" b="1">
                <a:solidFill>
                  <a:srgbClr val="FF0000"/>
                </a:solidFill>
                <a:latin typeface="Times New Roman" pitchFamily="18" charset="0"/>
                <a:cs typeface="Times New Roman" pitchFamily="18" charset="0"/>
              </a:rPr>
              <a:t>. Kĩ thuật thu hái</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95186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14239"/>
            <a:ext cx="4469308" cy="1602760"/>
          </a:xfrm>
        </p:spPr>
        <p:txBody>
          <a:bodyPr>
            <a:normAutofit/>
          </a:bodyPr>
          <a:lstStyle/>
          <a:p>
            <a:pPr algn="just"/>
            <a:r>
              <a:rPr lang="nl-NL">
                <a:latin typeface="Times New Roman" pitchFamily="18" charset="0"/>
                <a:cs typeface="Times New Roman" pitchFamily="18" charset="0"/>
              </a:rPr>
              <a:t>Thu hoạch không được để rơi quả. Nên xếp trái trên lót giấy, hoặc xếp vào giỏ</a:t>
            </a:r>
            <a:r>
              <a:rPr lang="nl-NL">
                <a:latin typeface="Times New Roman" pitchFamily="18" charset="0"/>
                <a:cs typeface="Times New Roman" pitchFamily="18" charset="0"/>
              </a:rPr>
              <a:t>, </a:t>
            </a:r>
            <a:r>
              <a:rPr lang="nl-NL" smtClean="0">
                <a:latin typeface="Times New Roman" pitchFamily="18" charset="0"/>
                <a:cs typeface="Times New Roman" pitchFamily="18" charset="0"/>
              </a:rPr>
              <a:t>sọt</a:t>
            </a:r>
            <a:endParaRPr lang="en-US">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756F36FA-FFD8-46B0-96AD-B814ABC521F1}" type="datetime1">
              <a:rPr lang="en-SG" smtClean="0"/>
              <a:pPr>
                <a:defRPr/>
              </a:pPr>
              <a:t>22/1/2017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12</a:t>
            </a:fld>
            <a:endParaRPr lang="en-SG"/>
          </a:p>
        </p:txBody>
      </p:sp>
      <p:pic>
        <p:nvPicPr>
          <p:cNvPr id="7" name="Picture 6" descr="Description: http://www.dunghangviet.vn/uploads/content/2012/03/22/nong-dan-bo-gap-783d.jpg"/>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076056" y="275779"/>
            <a:ext cx="3973175" cy="2505149"/>
          </a:xfrm>
          <a:prstGeom prst="rect">
            <a:avLst/>
          </a:prstGeom>
          <a:noFill/>
        </p:spPr>
      </p:pic>
      <p:sp>
        <p:nvSpPr>
          <p:cNvPr id="8" name="Rectangle 7"/>
          <p:cNvSpPr/>
          <p:nvPr/>
        </p:nvSpPr>
        <p:spPr>
          <a:xfrm>
            <a:off x="5248168" y="2836446"/>
            <a:ext cx="3563796" cy="369332"/>
          </a:xfrm>
          <a:prstGeom prst="rect">
            <a:avLst/>
          </a:prstGeom>
        </p:spPr>
        <p:txBody>
          <a:bodyPr wrap="none">
            <a:spAutoFit/>
          </a:bodyPr>
          <a:lstStyle/>
          <a:p>
            <a:r>
              <a:rPr lang="nl-NL" i="1">
                <a:latin typeface="Times New Roman" pitchFamily="18" charset="0"/>
                <a:cs typeface="Times New Roman" pitchFamily="18" charset="0"/>
              </a:rPr>
              <a:t>Hình 06: Xe cải tiến vận chuyển quả</a:t>
            </a:r>
            <a:endParaRPr lang="en-US" i="1">
              <a:latin typeface="Times New Roman" pitchFamily="18" charset="0"/>
              <a:cs typeface="Times New Roman" pitchFamily="18" charset="0"/>
            </a:endParaRPr>
          </a:p>
        </p:txBody>
      </p:sp>
      <p:sp>
        <p:nvSpPr>
          <p:cNvPr id="9" name="Content Placeholder 2"/>
          <p:cNvSpPr txBox="1">
            <a:spLocks/>
          </p:cNvSpPr>
          <p:nvPr/>
        </p:nvSpPr>
        <p:spPr>
          <a:xfrm>
            <a:off x="251520" y="3021112"/>
            <a:ext cx="8560444" cy="363288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nl-NL" b="1" smtClean="0">
                <a:latin typeface="Times New Roman" pitchFamily="18" charset="0"/>
                <a:cs typeface="Times New Roman" pitchFamily="18" charset="0"/>
              </a:rPr>
              <a:t>* Vận chuyển</a:t>
            </a:r>
            <a:endParaRPr lang="en-US" b="1" smtClean="0">
              <a:latin typeface="Times New Roman" pitchFamily="18" charset="0"/>
              <a:cs typeface="Times New Roman" pitchFamily="18" charset="0"/>
            </a:endParaRPr>
          </a:p>
          <a:p>
            <a:pPr algn="just"/>
            <a:r>
              <a:rPr lang="nl-NL" smtClean="0">
                <a:latin typeface="Times New Roman" pitchFamily="18" charset="0"/>
                <a:cs typeface="Times New Roman" pitchFamily="18" charset="0"/>
              </a:rPr>
              <a:t>- Quả được thu hoạch xong đưa vào lán trại để phân loại, sơ chế vận chuyển đến nơi bảo quản hoặc tiêu thụ bằng các phương tiện xe kéo hoặc  bằng những xe cải tiến. Nếu số lượng quả nhiều có thể vận chuyển xe tải nhỏ, máy cày.</a:t>
            </a:r>
            <a:endParaRPr lang="en-US" smtClean="0">
              <a:latin typeface="Times New Roman" pitchFamily="18" charset="0"/>
              <a:cs typeface="Times New Roman" pitchFamily="18" charset="0"/>
            </a:endParaRPr>
          </a:p>
          <a:p>
            <a:pPr algn="just"/>
            <a:r>
              <a:rPr lang="nl-NL" smtClean="0">
                <a:latin typeface="Times New Roman" pitchFamily="18" charset="0"/>
                <a:cs typeface="Times New Roman" pitchFamily="18" charset="0"/>
              </a:rPr>
              <a:t>- Thu hái ngày nào thì sản phẩm phải bán ngày đó, không được để lâu sẽ làm giảm phẩm chất quả và còn dễ bị thối hỏng.</a:t>
            </a:r>
            <a:endParaRPr lang="en-US" smtClean="0">
              <a:latin typeface="Times New Roman" pitchFamily="18" charset="0"/>
              <a:cs typeface="Times New Roman" pitchFamily="18" charset="0"/>
            </a:endParaRPr>
          </a:p>
          <a:p>
            <a:pPr marL="0" indent="0" algn="just">
              <a:buFont typeface="Wingdings 2"/>
              <a:buNone/>
            </a:pPr>
            <a:endParaRPr lang="en-US">
              <a:latin typeface="Times New Roman" pitchFamily="18" charset="0"/>
              <a:cs typeface="Times New Roman" pitchFamily="18" charset="0"/>
            </a:endParaRPr>
          </a:p>
        </p:txBody>
      </p:sp>
      <p:sp>
        <p:nvSpPr>
          <p:cNvPr id="10" name="Title 1"/>
          <p:cNvSpPr>
            <a:spLocks noGrp="1"/>
          </p:cNvSpPr>
          <p:nvPr>
            <p:ph type="title"/>
          </p:nvPr>
        </p:nvSpPr>
        <p:spPr>
          <a:xfrm>
            <a:off x="237704" y="548680"/>
            <a:ext cx="5328592" cy="432048"/>
          </a:xfrm>
        </p:spPr>
        <p:txBody>
          <a:bodyPr>
            <a:noAutofit/>
          </a:bodyPr>
          <a:lstStyle/>
          <a:p>
            <a:r>
              <a:rPr lang="nl-NL" sz="3200" b="1" smtClean="0">
                <a:solidFill>
                  <a:srgbClr val="FF0000"/>
                </a:solidFill>
                <a:latin typeface="Times New Roman" pitchFamily="18" charset="0"/>
                <a:cs typeface="Times New Roman" pitchFamily="18" charset="0"/>
              </a:rPr>
              <a:t>2.2</a:t>
            </a:r>
            <a:r>
              <a:rPr lang="nl-NL" sz="3200" b="1">
                <a:solidFill>
                  <a:srgbClr val="FF0000"/>
                </a:solidFill>
                <a:latin typeface="Times New Roman" pitchFamily="18" charset="0"/>
                <a:cs typeface="Times New Roman" pitchFamily="18" charset="0"/>
              </a:rPr>
              <a:t>. Kĩ thuật thu hái</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84221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228" y="620688"/>
            <a:ext cx="5472608" cy="1584176"/>
          </a:xfrm>
        </p:spPr>
        <p:txBody>
          <a:bodyPr>
            <a:normAutofit fontScale="85000" lnSpcReduction="10000"/>
          </a:bodyPr>
          <a:lstStyle/>
          <a:p>
            <a:pPr marL="0" indent="0">
              <a:buNone/>
            </a:pPr>
            <a:r>
              <a:rPr lang="nl-NL" b="1">
                <a:solidFill>
                  <a:srgbClr val="FF0000"/>
                </a:solidFill>
                <a:latin typeface="Times New Roman" pitchFamily="18" charset="0"/>
                <a:cs typeface="Times New Roman" pitchFamily="18" charset="0"/>
              </a:rPr>
              <a:t>* Sơ chế</a:t>
            </a:r>
            <a:endParaRPr lang="en-US" b="1">
              <a:solidFill>
                <a:srgbClr val="FF0000"/>
              </a:solidFill>
              <a:latin typeface="Times New Roman" pitchFamily="18" charset="0"/>
              <a:cs typeface="Times New Roman" pitchFamily="18" charset="0"/>
            </a:endParaRPr>
          </a:p>
          <a:p>
            <a:r>
              <a:rPr lang="nl-NL">
                <a:latin typeface="Times New Roman" pitchFamily="18" charset="0"/>
                <a:cs typeface="Times New Roman" pitchFamily="18" charset="0"/>
              </a:rPr>
              <a:t>- Cắt tỉa phần cuống quả.</a:t>
            </a:r>
            <a:endParaRPr lang="en-US">
              <a:latin typeface="Times New Roman" pitchFamily="18" charset="0"/>
              <a:cs typeface="Times New Roman" pitchFamily="18" charset="0"/>
            </a:endParaRPr>
          </a:p>
          <a:p>
            <a:r>
              <a:rPr lang="nl-NL">
                <a:latin typeface="Times New Roman" pitchFamily="18" charset="0"/>
                <a:cs typeface="Times New Roman" pitchFamily="18" charset="0"/>
              </a:rPr>
              <a:t>- Làm sạch bằng cách lau sạch vỏ.</a:t>
            </a:r>
            <a:endParaRPr lang="en-US">
              <a:latin typeface="Times New Roman" pitchFamily="18" charset="0"/>
              <a:cs typeface="Times New Roman" pitchFamily="18" charset="0"/>
            </a:endParaRPr>
          </a:p>
          <a:p>
            <a:r>
              <a:rPr lang="nl-NL">
                <a:latin typeface="Times New Roman" pitchFamily="18" charset="0"/>
                <a:cs typeface="Times New Roman" pitchFamily="18" charset="0"/>
              </a:rPr>
              <a:t>- Loại bỏ quả bị hư hại trong lúc thu </a:t>
            </a:r>
            <a:r>
              <a:rPr lang="nl-NL">
                <a:latin typeface="Times New Roman" pitchFamily="18" charset="0"/>
                <a:cs typeface="Times New Roman" pitchFamily="18" charset="0"/>
              </a:rPr>
              <a:t>hoạch</a:t>
            </a:r>
            <a:r>
              <a:rPr lang="nl-NL"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13</a:t>
            </a:fld>
            <a:endParaRPr lang="en-SG"/>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60648"/>
            <a:ext cx="3663950" cy="1755140"/>
          </a:xfrm>
          <a:prstGeom prst="rect">
            <a:avLst/>
          </a:prstGeom>
          <a:noFill/>
        </p:spPr>
      </p:pic>
      <p:sp>
        <p:nvSpPr>
          <p:cNvPr id="8" name="Content Placeholder 2"/>
          <p:cNvSpPr txBox="1">
            <a:spLocks/>
          </p:cNvSpPr>
          <p:nvPr/>
        </p:nvSpPr>
        <p:spPr>
          <a:xfrm>
            <a:off x="28724" y="2204864"/>
            <a:ext cx="8892480" cy="438912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nl-NL" smtClean="0">
                <a:latin typeface="Times New Roman" pitchFamily="18" charset="0"/>
                <a:cs typeface="Times New Roman" pitchFamily="18" charset="0"/>
              </a:rPr>
              <a:t> Cần xử lí hoá chất cho quả trước lúc bảo quản để làm giảm các bệnh sau thu hoạch.</a:t>
            </a:r>
            <a:endParaRPr lang="en-US" smtClean="0">
              <a:latin typeface="Times New Roman" pitchFamily="18" charset="0"/>
              <a:cs typeface="Times New Roman" pitchFamily="18" charset="0"/>
            </a:endParaRPr>
          </a:p>
          <a:p>
            <a:r>
              <a:rPr lang="nl-NL" smtClean="0">
                <a:latin typeface="Times New Roman" pitchFamily="18" charset="0"/>
                <a:cs typeface="Times New Roman" pitchFamily="18" charset="0"/>
              </a:rPr>
              <a:t>Đối với quả cam, quýt cuống quả lúc đầu vàng rồi nâu, cuối cùng là cuống rụng khỏi quả để lại trên quả một chỗ nhạy cảm với lây nhiễm bởi các bệnh nấm. Xử lí bằng các phương pháp:</a:t>
            </a:r>
            <a:endParaRPr lang="en-US" smtClean="0">
              <a:latin typeface="Times New Roman" pitchFamily="18" charset="0"/>
              <a:cs typeface="Times New Roman" pitchFamily="18" charset="0"/>
            </a:endParaRPr>
          </a:p>
          <a:p>
            <a:r>
              <a:rPr lang="nl-NL" smtClean="0">
                <a:latin typeface="Times New Roman" pitchFamily="18" charset="0"/>
                <a:cs typeface="Times New Roman" pitchFamily="18" charset="0"/>
              </a:rPr>
              <a:t>+ Phun Thiabendazole 40% pha loãng ở nồng độ 500 lần vào thời điểm 1-2 tuần trước khi thu hoạch, hoặc ngâm trái trong dung dịch 3 phút ngay khi mới thu hoạch. </a:t>
            </a:r>
            <a:endParaRPr lang="en-US" smtClean="0">
              <a:latin typeface="Times New Roman" pitchFamily="18" charset="0"/>
              <a:cs typeface="Times New Roman" pitchFamily="18" charset="0"/>
            </a:endParaRPr>
          </a:p>
          <a:p>
            <a:r>
              <a:rPr lang="nl-NL" smtClean="0">
                <a:latin typeface="Times New Roman" pitchFamily="18" charset="0"/>
                <a:cs typeface="Times New Roman" pitchFamily="18" charset="0"/>
              </a:rPr>
              <a:t>+ Phun Iminoctodine 25% pha loãng 2.000 lần vào lúc 4 ngày trước khi thu hoạch hoặc ngâm trong 3 phút ngay khi mới thu hoạch trái để giảm tỉ lệ trái hư.</a:t>
            </a:r>
            <a:endParaRPr lang="en-US" smtClean="0">
              <a:latin typeface="Times New Roman" pitchFamily="18" charset="0"/>
              <a:cs typeface="Times New Roman" pitchFamily="18" charset="0"/>
            </a:endParaRPr>
          </a:p>
        </p:txBody>
      </p:sp>
      <p:sp>
        <p:nvSpPr>
          <p:cNvPr id="9" name="Title 1"/>
          <p:cNvSpPr>
            <a:spLocks noGrp="1"/>
          </p:cNvSpPr>
          <p:nvPr>
            <p:ph type="title"/>
          </p:nvPr>
        </p:nvSpPr>
        <p:spPr>
          <a:xfrm>
            <a:off x="241276" y="44624"/>
            <a:ext cx="5328592" cy="432048"/>
          </a:xfrm>
        </p:spPr>
        <p:txBody>
          <a:bodyPr>
            <a:noAutofit/>
          </a:bodyPr>
          <a:lstStyle/>
          <a:p>
            <a:r>
              <a:rPr lang="nl-NL" sz="3200" b="1" smtClean="0">
                <a:solidFill>
                  <a:srgbClr val="FF0000"/>
                </a:solidFill>
                <a:latin typeface="Times New Roman" pitchFamily="18" charset="0"/>
                <a:cs typeface="Times New Roman" pitchFamily="18" charset="0"/>
              </a:rPr>
              <a:t>2.2</a:t>
            </a:r>
            <a:r>
              <a:rPr lang="nl-NL" sz="3200" b="1">
                <a:solidFill>
                  <a:srgbClr val="FF0000"/>
                </a:solidFill>
                <a:latin typeface="Times New Roman" pitchFamily="18" charset="0"/>
                <a:cs typeface="Times New Roman" pitchFamily="18" charset="0"/>
              </a:rPr>
              <a:t>. Kĩ thuật thu hái</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39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barn(inVertical)">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barn(inVertical)">
                                      <p:cBhvr>
                                        <p:cTn id="35" dur="500"/>
                                        <p:tgtEl>
                                          <p:spTgt spid="8">
                                            <p:txEl>
                                              <p:pRg st="2" end="2"/>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barn(inVertical)">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600936" cy="4389120"/>
          </a:xfrm>
        </p:spPr>
        <p:txBody>
          <a:bodyPr>
            <a:normAutofit/>
          </a:bodyPr>
          <a:lstStyle/>
          <a:p>
            <a:pPr marL="0" indent="0" algn="just">
              <a:buNone/>
            </a:pPr>
            <a:r>
              <a:rPr lang="nl-NL" sz="2200">
                <a:solidFill>
                  <a:srgbClr val="FF0000"/>
                </a:solidFill>
                <a:latin typeface="Times New Roman" pitchFamily="18" charset="0"/>
                <a:cs typeface="Times New Roman" pitchFamily="18" charset="0"/>
              </a:rPr>
              <a:t>* Phân loại và đóng gói sản phẩm</a:t>
            </a:r>
            <a:endParaRPr lang="en-US" sz="2200">
              <a:solidFill>
                <a:srgbClr val="FF0000"/>
              </a:solidFill>
              <a:latin typeface="Times New Roman" pitchFamily="18" charset="0"/>
              <a:cs typeface="Times New Roman" pitchFamily="18" charset="0"/>
            </a:endParaRPr>
          </a:p>
          <a:p>
            <a:pPr algn="just"/>
            <a:r>
              <a:rPr lang="nl-NL" sz="2200" smtClean="0">
                <a:latin typeface="Times New Roman" pitchFamily="18" charset="0"/>
                <a:cs typeface="Times New Roman" pitchFamily="18" charset="0"/>
              </a:rPr>
              <a:t>- </a:t>
            </a:r>
            <a:r>
              <a:rPr lang="nl-NL" sz="2200">
                <a:latin typeface="Times New Roman" pitchFamily="18" charset="0"/>
                <a:cs typeface="Times New Roman" pitchFamily="18" charset="0"/>
              </a:rPr>
              <a:t>Phân loại sản phẩm thường được thực hiện để loại đi các phần bị tổn thương, thối hỏng, hoặc những sản phẩm khuyết tật khác (phần bỏ đi) trước khi xử lí thêm. Phân loại trước sẽ tiết kiệm được năng lượng vì không phải xử lí những sản phẩm đã hư hỏng. Loại bỏ đi các sản phẩm thối hỏng sẽ hạn chế được sự lây lan của bệnh lây nhiễm sang các đơn vị sản phẩm khác, đặc biệt là nếu không sử dụng thuốc trừ dịch hại sau thu hoạch.</a:t>
            </a:r>
            <a:endParaRPr lang="en-US" sz="2200">
              <a:latin typeface="Times New Roman" pitchFamily="18" charset="0"/>
              <a:cs typeface="Times New Roman" pitchFamily="18" charset="0"/>
            </a:endParaRPr>
          </a:p>
          <a:p>
            <a:pPr algn="just"/>
            <a:r>
              <a:rPr lang="nl-NL" sz="2200">
                <a:latin typeface="Times New Roman" pitchFamily="18" charset="0"/>
                <a:cs typeface="Times New Roman" pitchFamily="18" charset="0"/>
              </a:rPr>
              <a:t>- Cam qu‎ýt được phân loại chủ yếu theo kích thước. Phân loại bằng tay hoặc bằng máy.</a:t>
            </a:r>
            <a:endParaRPr lang="en-US" sz="2200">
              <a:latin typeface="Times New Roman" pitchFamily="18" charset="0"/>
              <a:cs typeface="Times New Roman" pitchFamily="18" charset="0"/>
            </a:endParaRPr>
          </a:p>
          <a:p>
            <a:pPr marL="0" indent="0" algn="just">
              <a:buNone/>
            </a:pPr>
            <a:endParaRPr lang="en-US" sz="2200">
              <a:latin typeface="Times New Roman" pitchFamily="18" charset="0"/>
              <a:cs typeface="Times New Roman" pitchFamily="18" charset="0"/>
            </a:endParaRPr>
          </a:p>
        </p:txBody>
      </p:sp>
      <p:pic>
        <p:nvPicPr>
          <p:cNvPr id="11" name="Picture 10" descr="Description: Description: G:\Hinh khac\IMGP009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77072"/>
            <a:ext cx="4608512" cy="2410564"/>
          </a:xfrm>
          <a:prstGeom prst="rect">
            <a:avLst/>
          </a:prstGeom>
          <a:noFill/>
          <a:ln>
            <a:noFill/>
          </a:ln>
        </p:spPr>
      </p:pic>
      <p:sp>
        <p:nvSpPr>
          <p:cNvPr id="9" name="Rectangle 8"/>
          <p:cNvSpPr/>
          <p:nvPr/>
        </p:nvSpPr>
        <p:spPr>
          <a:xfrm>
            <a:off x="431330" y="6478835"/>
            <a:ext cx="4104875" cy="369332"/>
          </a:xfrm>
          <a:prstGeom prst="rect">
            <a:avLst/>
          </a:prstGeom>
        </p:spPr>
        <p:txBody>
          <a:bodyPr wrap="square">
            <a:spAutoFit/>
          </a:bodyPr>
          <a:lstStyle/>
          <a:p>
            <a:pPr algn="ctr"/>
            <a:r>
              <a:rPr lang="nl-NL" i="1">
                <a:latin typeface="Times New Roman" pitchFamily="18" charset="0"/>
                <a:cs typeface="Times New Roman" pitchFamily="18" charset="0"/>
              </a:rPr>
              <a:t>Hình 08: Bao quả bằng lưới polostiren</a:t>
            </a:r>
            <a:endParaRPr lang="en-US" i="1">
              <a:latin typeface="Times New Roman" pitchFamily="18" charset="0"/>
              <a:cs typeface="Times New Roman" pitchFamily="18" charset="0"/>
            </a:endParaRP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5098008" y="4077072"/>
            <a:ext cx="3812540" cy="2401763"/>
          </a:xfrm>
          <a:prstGeom prst="rect">
            <a:avLst/>
          </a:prstGeom>
          <a:noFill/>
        </p:spPr>
      </p:pic>
      <p:sp>
        <p:nvSpPr>
          <p:cNvPr id="10" name="Rectangle 9"/>
          <p:cNvSpPr/>
          <p:nvPr/>
        </p:nvSpPr>
        <p:spPr>
          <a:xfrm>
            <a:off x="5151269" y="6487636"/>
            <a:ext cx="3960187" cy="369332"/>
          </a:xfrm>
          <a:prstGeom prst="rect">
            <a:avLst/>
          </a:prstGeom>
        </p:spPr>
        <p:txBody>
          <a:bodyPr wrap="none">
            <a:spAutoFit/>
          </a:bodyPr>
          <a:lstStyle/>
          <a:p>
            <a:r>
              <a:rPr lang="nl-NL" i="1"/>
              <a:t>Hình 09: Đóng vào thùng carton hoặc gỗ</a:t>
            </a:r>
            <a:endParaRPr lang="en-US" i="1"/>
          </a:p>
        </p:txBody>
      </p:sp>
      <p:sp>
        <p:nvSpPr>
          <p:cNvPr id="15" name="Title 1"/>
          <p:cNvSpPr>
            <a:spLocks noGrp="1"/>
          </p:cNvSpPr>
          <p:nvPr>
            <p:ph type="title"/>
          </p:nvPr>
        </p:nvSpPr>
        <p:spPr>
          <a:xfrm>
            <a:off x="241276" y="44624"/>
            <a:ext cx="5328592" cy="432048"/>
          </a:xfrm>
        </p:spPr>
        <p:txBody>
          <a:bodyPr>
            <a:noAutofit/>
          </a:bodyPr>
          <a:lstStyle/>
          <a:p>
            <a:r>
              <a:rPr lang="nl-NL" sz="3200" b="1" smtClean="0">
                <a:solidFill>
                  <a:srgbClr val="FF0000"/>
                </a:solidFill>
                <a:latin typeface="Times New Roman" pitchFamily="18" charset="0"/>
                <a:cs typeface="Times New Roman" pitchFamily="18" charset="0"/>
              </a:rPr>
              <a:t>2.2</a:t>
            </a:r>
            <a:r>
              <a:rPr lang="nl-NL" sz="3200" b="1">
                <a:solidFill>
                  <a:srgbClr val="FF0000"/>
                </a:solidFill>
                <a:latin typeface="Times New Roman" pitchFamily="18" charset="0"/>
                <a:cs typeface="Times New Roman" pitchFamily="18" charset="0"/>
              </a:rPr>
              <a:t>. Kĩ thuật thu hái</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63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25" y="125760"/>
            <a:ext cx="8229600" cy="1143000"/>
          </a:xfrm>
        </p:spPr>
        <p:txBody>
          <a:bodyPr>
            <a:normAutofit/>
          </a:bodyPr>
          <a:lstStyle/>
          <a:p>
            <a:r>
              <a:rPr lang="nl-NL" sz="3200" b="1">
                <a:solidFill>
                  <a:srgbClr val="FF0000"/>
                </a:solidFill>
                <a:latin typeface="Times New Roman" pitchFamily="18" charset="0"/>
                <a:cs typeface="Times New Roman" pitchFamily="18" charset="0"/>
              </a:rPr>
              <a:t>3. Kĩ thuật thu hoạch một số loại rau</a:t>
            </a:r>
            <a:r>
              <a:rPr lang="en-US" sz="3200">
                <a:solidFill>
                  <a:srgbClr val="FF0000"/>
                </a:solidFill>
                <a:latin typeface="Times New Roman" pitchFamily="18" charset="0"/>
                <a:cs typeface="Times New Roman" pitchFamily="18" charset="0"/>
              </a:rPr>
              <a:t/>
            </a:r>
            <a:br>
              <a:rPr lang="en-US" sz="3200">
                <a:solidFill>
                  <a:srgbClr val="FF0000"/>
                </a:solidFill>
                <a:latin typeface="Times New Roman" pitchFamily="18" charset="0"/>
                <a:cs typeface="Times New Roman" pitchFamily="18" charset="0"/>
              </a:rPr>
            </a:br>
            <a:r>
              <a:rPr lang="nl-NL" sz="3200" b="1">
                <a:solidFill>
                  <a:srgbClr val="FF0000"/>
                </a:solidFill>
                <a:latin typeface="Times New Roman" pitchFamily="18" charset="0"/>
                <a:cs typeface="Times New Roman" pitchFamily="18" charset="0"/>
              </a:rPr>
              <a:t>3.1. Thu hoạch </a:t>
            </a:r>
            <a:r>
              <a:rPr lang="nl-NL" sz="3200" b="1">
                <a:solidFill>
                  <a:srgbClr val="FF0000"/>
                </a:solidFill>
                <a:latin typeface="Times New Roman" pitchFamily="18" charset="0"/>
                <a:cs typeface="Times New Roman" pitchFamily="18" charset="0"/>
              </a:rPr>
              <a:t>Bắp </a:t>
            </a:r>
            <a:r>
              <a:rPr lang="nl-NL" sz="3200" b="1" smtClean="0">
                <a:solidFill>
                  <a:srgbClr val="FF0000"/>
                </a:solidFill>
                <a:latin typeface="Times New Roman" pitchFamily="18" charset="0"/>
                <a:cs typeface="Times New Roman" pitchFamily="18" charset="0"/>
              </a:rPr>
              <a:t>cải</a:t>
            </a:r>
            <a:endParaRPr lang="en-US" sz="320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628800"/>
            <a:ext cx="3970784" cy="4389120"/>
          </a:xfrm>
        </p:spPr>
        <p:txBody>
          <a:bodyPr/>
          <a:lstStyle/>
          <a:p>
            <a:pPr algn="just"/>
            <a:r>
              <a:rPr lang="nl-NL" smtClean="0"/>
              <a:t>Giai </a:t>
            </a:r>
            <a:r>
              <a:rPr lang="nl-NL"/>
              <a:t>đoạn thu hoạch </a:t>
            </a:r>
            <a:r>
              <a:rPr lang="nl-NL"/>
              <a:t>thích </a:t>
            </a:r>
            <a:r>
              <a:rPr lang="nl-NL" smtClean="0"/>
              <a:t>hợp thu </a:t>
            </a:r>
            <a:r>
              <a:rPr lang="nl-NL"/>
              <a:t>hoạch khi bắp cải cuộn chặt, mặt bắp mịn, lá xếp phẳng và căng, gốc chuyển sang màu trắng đục hay trắng sữa, ngà vàng. Loại bỏ lá gốc, lá bị bệnh, không ngâm nước, không làm giập nát.</a:t>
            </a:r>
            <a:endParaRPr lang="en-US"/>
          </a:p>
          <a:p>
            <a:pPr algn="just"/>
            <a:endParaRPr lang="en-US"/>
          </a:p>
          <a:p>
            <a:pPr marL="0" indent="0" algn="just">
              <a:buNone/>
            </a:pPr>
            <a:endParaRPr lang="en-US"/>
          </a:p>
        </p:txBody>
      </p:sp>
      <p:sp>
        <p:nvSpPr>
          <p:cNvPr id="4" name="Date Placeholder 3"/>
          <p:cNvSpPr>
            <a:spLocks noGrp="1"/>
          </p:cNvSpPr>
          <p:nvPr>
            <p:ph type="dt" sz="half" idx="10"/>
          </p:nvPr>
        </p:nvSpPr>
        <p:spPr/>
        <p:txBody>
          <a:bodyPr/>
          <a:lstStyle/>
          <a:p>
            <a:pPr>
              <a:defRPr/>
            </a:pPr>
            <a:fld id="{756F36FA-FFD8-46B0-96AD-B814ABC521F1}" type="datetime1">
              <a:rPr lang="en-SG" smtClean="0"/>
              <a:pPr>
                <a:defRPr/>
              </a:pPr>
              <a:t>22/1/2017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15</a:t>
            </a:fld>
            <a:endParaRPr lang="en-SG"/>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4499991" y="1268760"/>
            <a:ext cx="4410179" cy="3600400"/>
          </a:xfrm>
          <a:prstGeom prst="rect">
            <a:avLst/>
          </a:prstGeom>
          <a:noFill/>
          <a:ln>
            <a:noFill/>
          </a:ln>
        </p:spPr>
      </p:pic>
      <p:sp>
        <p:nvSpPr>
          <p:cNvPr id="11" name="Rectangle 10"/>
          <p:cNvSpPr/>
          <p:nvPr/>
        </p:nvSpPr>
        <p:spPr>
          <a:xfrm>
            <a:off x="5131572" y="5065752"/>
            <a:ext cx="3147015" cy="400110"/>
          </a:xfrm>
          <a:prstGeom prst="rect">
            <a:avLst/>
          </a:prstGeom>
        </p:spPr>
        <p:txBody>
          <a:bodyPr wrap="none">
            <a:spAutoFit/>
          </a:bodyPr>
          <a:lstStyle/>
          <a:p>
            <a:r>
              <a:rPr lang="nl-NL" sz="2000" i="1">
                <a:latin typeface="Times New Roman" pitchFamily="18" charset="0"/>
                <a:cs typeface="Times New Roman" pitchFamily="18" charset="0"/>
              </a:rPr>
              <a:t>Hình </a:t>
            </a:r>
            <a:r>
              <a:rPr lang="nl-NL" sz="2000" i="1" smtClean="0">
                <a:latin typeface="Times New Roman" pitchFamily="18" charset="0"/>
                <a:cs typeface="Times New Roman" pitchFamily="18" charset="0"/>
              </a:rPr>
              <a:t>10: </a:t>
            </a:r>
            <a:r>
              <a:rPr lang="nl-NL" sz="2000" i="1">
                <a:latin typeface="Times New Roman" pitchFamily="18" charset="0"/>
                <a:cs typeface="Times New Roman" pitchFamily="18" charset="0"/>
              </a:rPr>
              <a:t>Thu hoạch bắp cải</a:t>
            </a:r>
            <a:endParaRPr lang="en-US" sz="2000" i="1">
              <a:latin typeface="Times New Roman" pitchFamily="18" charset="0"/>
              <a:cs typeface="Times New Roman" pitchFamily="18" charset="0"/>
            </a:endParaRPr>
          </a:p>
        </p:txBody>
      </p:sp>
    </p:spTree>
    <p:extLst>
      <p:ext uri="{BB962C8B-B14F-4D97-AF65-F5344CB8AC3E}">
        <p14:creationId xmlns:p14="http://schemas.microsoft.com/office/powerpoint/2010/main" val="181327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044" y="1189514"/>
            <a:ext cx="4279652" cy="1296144"/>
          </a:xfrm>
        </p:spPr>
        <p:txBody>
          <a:bodyPr>
            <a:normAutofit lnSpcReduction="10000"/>
          </a:bodyPr>
          <a:lstStyle/>
          <a:p>
            <a:pPr marL="0" indent="0">
              <a:buNone/>
            </a:pPr>
            <a:r>
              <a:rPr lang="nl-NL" b="1">
                <a:solidFill>
                  <a:srgbClr val="FF0000"/>
                </a:solidFill>
                <a:latin typeface="Times New Roman" pitchFamily="18" charset="0"/>
                <a:cs typeface="Times New Roman" pitchFamily="18" charset="0"/>
              </a:rPr>
              <a:t>* Phương pháp thu hoạch</a:t>
            </a:r>
            <a:endParaRPr lang="en-US" b="1">
              <a:solidFill>
                <a:srgbClr val="FF0000"/>
              </a:solidFill>
              <a:latin typeface="Times New Roman" pitchFamily="18" charset="0"/>
              <a:cs typeface="Times New Roman" pitchFamily="18" charset="0"/>
            </a:endParaRPr>
          </a:p>
          <a:p>
            <a:r>
              <a:rPr lang="nl-NL">
                <a:latin typeface="Times New Roman" pitchFamily="18" charset="0"/>
                <a:cs typeface="Times New Roman" pitchFamily="18" charset="0"/>
              </a:rPr>
              <a:t>- Trang bị đồ bảo hộ lao động, găng tay cao su</a:t>
            </a:r>
            <a:r>
              <a:rPr lang="nl-NL">
                <a:latin typeface="Times New Roman" pitchFamily="18" charset="0"/>
                <a:cs typeface="Times New Roman" pitchFamily="18" charset="0"/>
              </a:rPr>
              <a:t>. </a:t>
            </a:r>
            <a:endParaRPr lang="en-US">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756F36FA-FFD8-46B0-96AD-B814ABC521F1}" type="datetime1">
              <a:rPr lang="en-SG" smtClean="0"/>
              <a:pPr>
                <a:defRPr/>
              </a:pPr>
              <a:t>22/1/2017</a:t>
            </a:fld>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16</a:t>
            </a:fld>
            <a:endParaRPr lang="en-SG"/>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459164" y="132284"/>
            <a:ext cx="4427984" cy="2168708"/>
          </a:xfrm>
          <a:prstGeom prst="rect">
            <a:avLst/>
          </a:prstGeom>
          <a:noFill/>
          <a:ln>
            <a:noFill/>
          </a:ln>
        </p:spPr>
      </p:pic>
      <p:sp>
        <p:nvSpPr>
          <p:cNvPr id="8" name="Rectangle 7"/>
          <p:cNvSpPr/>
          <p:nvPr/>
        </p:nvSpPr>
        <p:spPr>
          <a:xfrm>
            <a:off x="4609096" y="2300992"/>
            <a:ext cx="4104778" cy="369332"/>
          </a:xfrm>
          <a:prstGeom prst="rect">
            <a:avLst/>
          </a:prstGeom>
        </p:spPr>
        <p:txBody>
          <a:bodyPr wrap="none">
            <a:spAutoFit/>
          </a:bodyPr>
          <a:lstStyle/>
          <a:p>
            <a:r>
              <a:rPr lang="nl-NL" i="1">
                <a:latin typeface="Times New Roman" pitchFamily="18" charset="0"/>
                <a:cs typeface="Times New Roman" pitchFamily="18" charset="0"/>
              </a:rPr>
              <a:t>Hình 11. Bắp cải đạt tiêu chuẩn thu hoạch</a:t>
            </a:r>
            <a:endParaRPr lang="en-US" i="1">
              <a:latin typeface="Times New Roman" pitchFamily="18" charset="0"/>
              <a:cs typeface="Times New Roman" pitchFamily="18" charset="0"/>
            </a:endParaRPr>
          </a:p>
        </p:txBody>
      </p:sp>
      <p:sp>
        <p:nvSpPr>
          <p:cNvPr id="9" name="Content Placeholder 2"/>
          <p:cNvSpPr txBox="1">
            <a:spLocks/>
          </p:cNvSpPr>
          <p:nvPr/>
        </p:nvSpPr>
        <p:spPr>
          <a:xfrm>
            <a:off x="331044" y="2670324"/>
            <a:ext cx="8556104" cy="396044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nl-NL" smtClean="0">
                <a:latin typeface="Times New Roman" pitchFamily="18" charset="0"/>
                <a:cs typeface="Times New Roman" pitchFamily="18" charset="0"/>
              </a:rPr>
              <a:t>- Dùng dao sắc cắt trừ gốc 1-2cm, loại bỏ các lá gốc, lá bị sâu bệnh, xếp vào thùng, sọt sạch đưa về nơi râm mát, sạch sẽ để sơ chế, đóng gói trước khi đưa đi tiêu thụ. Không được ngâm nước, không làm giập nát dễ tạo điều kiện cho nấm và vi khuẩn xâm nhập, gây thối.</a:t>
            </a:r>
            <a:endParaRPr lang="en-US">
              <a:latin typeface="Times New Roman" pitchFamily="18" charset="0"/>
              <a:cs typeface="Times New Roman" pitchFamily="18" charset="0"/>
            </a:endParaRPr>
          </a:p>
          <a:p>
            <a:pPr marL="0" indent="0">
              <a:buNone/>
            </a:pPr>
            <a:r>
              <a:rPr lang="nl-NL" b="1" smtClean="0">
                <a:solidFill>
                  <a:srgbClr val="FF0000"/>
                </a:solidFill>
                <a:latin typeface="Times New Roman" pitchFamily="18" charset="0"/>
                <a:cs typeface="Times New Roman" pitchFamily="18" charset="0"/>
              </a:rPr>
              <a:t>* Tiêu chuẩn chất lượng bắp</a:t>
            </a:r>
            <a:endParaRPr lang="en-US" b="1" smtClean="0">
              <a:solidFill>
                <a:srgbClr val="FF0000"/>
              </a:solidFill>
              <a:latin typeface="Times New Roman" pitchFamily="18" charset="0"/>
              <a:cs typeface="Times New Roman" pitchFamily="18" charset="0"/>
            </a:endParaRPr>
          </a:p>
          <a:p>
            <a:r>
              <a:rPr lang="nl-NL" smtClean="0">
                <a:latin typeface="Times New Roman" pitchFamily="18" charset="0"/>
                <a:cs typeface="Times New Roman" pitchFamily="18" charset="0"/>
              </a:rPr>
              <a:t>- Bắp tươi, màu trắng nhạt đến đậm.</a:t>
            </a:r>
            <a:endParaRPr lang="en-US" smtClean="0">
              <a:latin typeface="Times New Roman" pitchFamily="18" charset="0"/>
              <a:cs typeface="Times New Roman" pitchFamily="18" charset="0"/>
            </a:endParaRPr>
          </a:p>
          <a:p>
            <a:r>
              <a:rPr lang="nl-NL" smtClean="0">
                <a:latin typeface="Times New Roman" pitchFamily="18" charset="0"/>
                <a:cs typeface="Times New Roman" pitchFamily="18" charset="0"/>
              </a:rPr>
              <a:t>- Không có bệnh, côn trùng và những chất không tốt trên bề mặt trái.</a:t>
            </a:r>
            <a:endParaRPr lang="en-US">
              <a:latin typeface="Times New Roman" pitchFamily="18" charset="0"/>
              <a:cs typeface="Times New Roman" pitchFamily="18" charset="0"/>
            </a:endParaRPr>
          </a:p>
        </p:txBody>
      </p:sp>
      <p:sp>
        <p:nvSpPr>
          <p:cNvPr id="10" name="Title 1"/>
          <p:cNvSpPr>
            <a:spLocks noGrp="1"/>
          </p:cNvSpPr>
          <p:nvPr>
            <p:ph type="title"/>
          </p:nvPr>
        </p:nvSpPr>
        <p:spPr>
          <a:xfrm>
            <a:off x="133325" y="260648"/>
            <a:ext cx="5230763" cy="638944"/>
          </a:xfrm>
        </p:spPr>
        <p:txBody>
          <a:bodyPr>
            <a:normAutofit/>
          </a:bodyPr>
          <a:lstStyle/>
          <a:p>
            <a:r>
              <a:rPr lang="nl-NL" sz="3200" b="1" smtClean="0">
                <a:solidFill>
                  <a:srgbClr val="FF0000"/>
                </a:solidFill>
                <a:latin typeface="Times New Roman" pitchFamily="18" charset="0"/>
                <a:cs typeface="Times New Roman" pitchFamily="18" charset="0"/>
              </a:rPr>
              <a:t>3.1</a:t>
            </a:r>
            <a:r>
              <a:rPr lang="nl-NL" sz="3200" b="1">
                <a:solidFill>
                  <a:srgbClr val="FF0000"/>
                </a:solidFill>
                <a:latin typeface="Times New Roman" pitchFamily="18" charset="0"/>
                <a:cs typeface="Times New Roman" pitchFamily="18" charset="0"/>
              </a:rPr>
              <a:t>. Thu hoạch </a:t>
            </a:r>
            <a:r>
              <a:rPr lang="nl-NL" sz="3200" b="1">
                <a:solidFill>
                  <a:srgbClr val="FF0000"/>
                </a:solidFill>
                <a:latin typeface="Times New Roman" pitchFamily="18" charset="0"/>
                <a:cs typeface="Times New Roman" pitchFamily="18" charset="0"/>
              </a:rPr>
              <a:t>Bắp </a:t>
            </a:r>
            <a:r>
              <a:rPr lang="nl-NL" sz="3200" b="1" smtClean="0">
                <a:solidFill>
                  <a:srgbClr val="FF0000"/>
                </a:solidFill>
                <a:latin typeface="Times New Roman" pitchFamily="18" charset="0"/>
                <a:cs typeface="Times New Roman" pitchFamily="18" charset="0"/>
              </a:rPr>
              <a:t>cải</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3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1000"/>
                                        <p:tgtEl>
                                          <p:spTgt spid="9">
                                            <p:txEl>
                                              <p:pRg st="3" end="3"/>
                                            </p:txEl>
                                          </p:spTgt>
                                        </p:tgtEl>
                                      </p:cBhvr>
                                    </p:animEffect>
                                    <p:anim calcmode="lin" valueType="num">
                                      <p:cBhvr>
                                        <p:cTn id="3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1"/>
            <a:ext cx="4695810" cy="2351167"/>
          </a:xfrm>
        </p:spPr>
        <p:txBody>
          <a:bodyPr>
            <a:noAutofit/>
          </a:bodyPr>
          <a:lstStyle/>
          <a:p>
            <a:pPr algn="just"/>
            <a:r>
              <a:rPr lang="nl-NL" sz="2200" b="1">
                <a:solidFill>
                  <a:srgbClr val="FF0000"/>
                </a:solidFill>
                <a:latin typeface="Times New Roman" pitchFamily="18" charset="0"/>
                <a:cs typeface="Times New Roman" pitchFamily="18" charset="0"/>
              </a:rPr>
              <a:t>3.2.Thu hoạch </a:t>
            </a:r>
            <a:r>
              <a:rPr lang="nl-NL" sz="2200" b="1">
                <a:solidFill>
                  <a:srgbClr val="FF0000"/>
                </a:solidFill>
                <a:latin typeface="Times New Roman" pitchFamily="18" charset="0"/>
                <a:cs typeface="Times New Roman" pitchFamily="18" charset="0"/>
              </a:rPr>
              <a:t>cà </a:t>
            </a:r>
            <a:r>
              <a:rPr lang="nl-NL" sz="2200" b="1" smtClean="0">
                <a:solidFill>
                  <a:srgbClr val="FF0000"/>
                </a:solidFill>
                <a:latin typeface="Times New Roman" pitchFamily="18" charset="0"/>
                <a:cs typeface="Times New Roman" pitchFamily="18" charset="0"/>
              </a:rPr>
              <a:t>chua</a:t>
            </a:r>
            <a:endParaRPr lang="en-US" sz="2200">
              <a:solidFill>
                <a:srgbClr val="FF0000"/>
              </a:solidFill>
              <a:latin typeface="Times New Roman" pitchFamily="18" charset="0"/>
              <a:cs typeface="Times New Roman" pitchFamily="18" charset="0"/>
            </a:endParaRPr>
          </a:p>
          <a:p>
            <a:pPr marL="0" indent="0" algn="just">
              <a:buNone/>
            </a:pPr>
            <a:r>
              <a:rPr lang="nl-NL" sz="2000" smtClean="0">
                <a:latin typeface="Times New Roman" pitchFamily="18" charset="0"/>
                <a:cs typeface="Times New Roman" pitchFamily="18" charset="0"/>
              </a:rPr>
              <a:t>* </a:t>
            </a:r>
            <a:r>
              <a:rPr lang="nl-NL" sz="2000">
                <a:latin typeface="Times New Roman" pitchFamily="18" charset="0"/>
                <a:cs typeface="Times New Roman" pitchFamily="18" charset="0"/>
              </a:rPr>
              <a:t>Giai đoạn thu hoạch thích hợp</a:t>
            </a:r>
            <a:endParaRPr lang="en-US" sz="2000">
              <a:latin typeface="Times New Roman" pitchFamily="18" charset="0"/>
              <a:cs typeface="Times New Roman" pitchFamily="18" charset="0"/>
            </a:endParaRPr>
          </a:p>
          <a:p>
            <a:pPr algn="just"/>
            <a:r>
              <a:rPr lang="nl-NL" sz="2000">
                <a:latin typeface="Times New Roman" pitchFamily="18" charset="0"/>
                <a:cs typeface="Times New Roman" pitchFamily="18" charset="0"/>
              </a:rPr>
              <a:t>Trong quá trình chín cà chua phải qua các thời kì sau đây</a:t>
            </a:r>
            <a:r>
              <a:rPr lang="nl-NL" sz="2000">
                <a:latin typeface="Times New Roman" pitchFamily="18" charset="0"/>
                <a:cs typeface="Times New Roman" pitchFamily="18" charset="0"/>
              </a:rPr>
              <a:t>: </a:t>
            </a:r>
            <a:endParaRPr lang="nl-NL" sz="2000" smtClean="0">
              <a:latin typeface="Times New Roman" pitchFamily="18" charset="0"/>
              <a:cs typeface="Times New Roman" pitchFamily="18" charset="0"/>
            </a:endParaRPr>
          </a:p>
          <a:p>
            <a:pPr algn="just"/>
            <a:r>
              <a:rPr lang="nl-NL" sz="2000">
                <a:latin typeface="Times New Roman" pitchFamily="18" charset="0"/>
                <a:cs typeface="Times New Roman" pitchFamily="18" charset="0"/>
              </a:rPr>
              <a:t>- Thời kì quả xanh: quả và hạt phát triển chưa hoàn chỉnh</a:t>
            </a:r>
            <a:r>
              <a:rPr lang="nl-NL" sz="2000">
                <a:latin typeface="Times New Roman" pitchFamily="18" charset="0"/>
                <a:cs typeface="Times New Roman" pitchFamily="18" charset="0"/>
              </a:rPr>
              <a:t>. </a:t>
            </a:r>
            <a:endParaRPr lang="en-US" sz="200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17</a:t>
            </a:fld>
            <a:endParaRPr lang="en-SG"/>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695810" y="-22449"/>
            <a:ext cx="4423410" cy="2299321"/>
          </a:xfrm>
          <a:prstGeom prst="rect">
            <a:avLst/>
          </a:prstGeom>
          <a:noFill/>
          <a:ln>
            <a:noFill/>
          </a:ln>
        </p:spPr>
      </p:pic>
      <p:sp>
        <p:nvSpPr>
          <p:cNvPr id="9" name="Content Placeholder 2"/>
          <p:cNvSpPr txBox="1">
            <a:spLocks/>
          </p:cNvSpPr>
          <p:nvPr/>
        </p:nvSpPr>
        <p:spPr>
          <a:xfrm>
            <a:off x="-180528" y="2924944"/>
            <a:ext cx="9227740" cy="388843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indent="0" algn="just">
              <a:spcBef>
                <a:spcPts val="0"/>
              </a:spcBef>
            </a:pPr>
            <a:r>
              <a:rPr lang="nl-NL" sz="2100" smtClean="0">
                <a:latin typeface="Times New Roman" pitchFamily="18" charset="0"/>
                <a:cs typeface="Times New Roman" pitchFamily="18" charset="0"/>
              </a:rPr>
              <a:t> Thời kì chín xanh: chất keo bao quanh hạt được hình thành, quả chưa có mầu hồng hoặc màu vàng. Nếu đem thúc chín thì quả sẽ thể biện mầu sắc của giống. </a:t>
            </a:r>
            <a:endParaRPr lang="en-US" sz="2100" smtClean="0">
              <a:latin typeface="Times New Roman" pitchFamily="18" charset="0"/>
              <a:cs typeface="Times New Roman" pitchFamily="18" charset="0"/>
            </a:endParaRPr>
          </a:p>
          <a:p>
            <a:pPr indent="0" algn="just">
              <a:spcBef>
                <a:spcPts val="0"/>
              </a:spcBef>
            </a:pPr>
            <a:r>
              <a:rPr lang="nl-NL" sz="2100" smtClean="0">
                <a:latin typeface="Times New Roman" pitchFamily="18" charset="0"/>
                <a:cs typeface="Times New Roman" pitchFamily="18" charset="0"/>
              </a:rPr>
              <a:t> Thời kì chín vàng: đỉnh quả xuất hiện màu vàng hoặc màu hồng với diện tích bề mặt chiếm khoảng 10%. </a:t>
            </a:r>
            <a:endParaRPr lang="en-US" sz="2100" smtClean="0">
              <a:latin typeface="Times New Roman" pitchFamily="18" charset="0"/>
              <a:cs typeface="Times New Roman" pitchFamily="18" charset="0"/>
            </a:endParaRPr>
          </a:p>
          <a:p>
            <a:pPr indent="0" algn="just">
              <a:spcBef>
                <a:spcPts val="0"/>
              </a:spcBef>
            </a:pPr>
            <a:r>
              <a:rPr lang="nl-NL" sz="2100" smtClean="0">
                <a:latin typeface="Times New Roman" pitchFamily="18" charset="0"/>
                <a:cs typeface="Times New Roman" pitchFamily="18" charset="0"/>
              </a:rPr>
              <a:t> Thời kì chuyển màu: diện tích bề mặt từ 10-30% có mầu vàng hoặc đỏ. </a:t>
            </a:r>
            <a:endParaRPr lang="en-US" sz="2100" smtClean="0">
              <a:latin typeface="Times New Roman" pitchFamily="18" charset="0"/>
              <a:cs typeface="Times New Roman" pitchFamily="18" charset="0"/>
            </a:endParaRPr>
          </a:p>
          <a:p>
            <a:pPr indent="0" algn="just">
              <a:spcBef>
                <a:spcPts val="0"/>
              </a:spcBef>
            </a:pPr>
            <a:r>
              <a:rPr lang="nl-NL" sz="2100" smtClean="0">
                <a:latin typeface="Times New Roman" pitchFamily="18" charset="0"/>
                <a:cs typeface="Times New Roman" pitchFamily="18" charset="0"/>
              </a:rPr>
              <a:t> Thời kì chín hồng: diện tích bề mặt quả từ 30-60% có mầu hồng nhạt hoặc mầu vàng. </a:t>
            </a:r>
            <a:endParaRPr lang="en-US" sz="2100" smtClean="0">
              <a:latin typeface="Times New Roman" pitchFamily="18" charset="0"/>
              <a:cs typeface="Times New Roman" pitchFamily="18" charset="0"/>
            </a:endParaRPr>
          </a:p>
          <a:p>
            <a:pPr indent="0" algn="just">
              <a:spcBef>
                <a:spcPts val="0"/>
              </a:spcBef>
            </a:pPr>
            <a:r>
              <a:rPr lang="nl-NL" sz="2100" smtClean="0">
                <a:latin typeface="Times New Roman" pitchFamily="18" charset="0"/>
                <a:cs typeface="Times New Roman" pitchFamily="18" charset="0"/>
              </a:rPr>
              <a:t> Thời kì quả hồng hoặc đỏ: diện tích bề mặt quả từ &gt;60-90% có mầu vàng hoặc đỏ. </a:t>
            </a:r>
            <a:endParaRPr lang="en-US" sz="2100" smtClean="0">
              <a:latin typeface="Times New Roman" pitchFamily="18" charset="0"/>
              <a:cs typeface="Times New Roman" pitchFamily="18" charset="0"/>
            </a:endParaRPr>
          </a:p>
          <a:p>
            <a:pPr indent="0" algn="just">
              <a:spcBef>
                <a:spcPts val="0"/>
              </a:spcBef>
            </a:pPr>
            <a:r>
              <a:rPr lang="nl-NL" sz="2100" smtClean="0">
                <a:latin typeface="Times New Roman" pitchFamily="18" charset="0"/>
                <a:cs typeface="Times New Roman" pitchFamily="18" charset="0"/>
              </a:rPr>
              <a:t> Thời kì quả chín đỏ: diện tích bề mặt từ trên 90% trở lên. </a:t>
            </a:r>
            <a:endParaRPr lang="en-US" sz="2100" smtClean="0">
              <a:latin typeface="Times New Roman" pitchFamily="18" charset="0"/>
              <a:cs typeface="Times New Roman" pitchFamily="18" charset="0"/>
            </a:endParaRPr>
          </a:p>
          <a:p>
            <a:pPr indent="0" algn="just">
              <a:spcBef>
                <a:spcPts val="0"/>
              </a:spcBef>
            </a:pPr>
            <a:r>
              <a:rPr lang="nl-NL" sz="2100" smtClean="0">
                <a:latin typeface="Times New Roman" pitchFamily="18" charset="0"/>
                <a:cs typeface="Times New Roman" pitchFamily="18" charset="0"/>
              </a:rPr>
              <a:t> Trên đây là những thời kì quan trọng của quá trình chín. Từ khi chín xanh đến chín tổng hợp thời gian khoảng 10-12 ngày</a:t>
            </a:r>
            <a:endParaRPr lang="en-US" sz="2100">
              <a:latin typeface="Times New Roman" pitchFamily="18" charset="0"/>
              <a:cs typeface="Times New Roman" pitchFamily="18" charset="0"/>
            </a:endParaRPr>
          </a:p>
        </p:txBody>
      </p:sp>
      <p:sp>
        <p:nvSpPr>
          <p:cNvPr id="10" name="Content Placeholder 2"/>
          <p:cNvSpPr txBox="1">
            <a:spLocks/>
          </p:cNvSpPr>
          <p:nvPr/>
        </p:nvSpPr>
        <p:spPr>
          <a:xfrm>
            <a:off x="66064" y="2204864"/>
            <a:ext cx="8998602" cy="80805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nl-NL" sz="2000" smtClean="0">
                <a:latin typeface="Times New Roman" pitchFamily="18" charset="0"/>
                <a:cs typeface="Times New Roman" pitchFamily="18" charset="0"/>
              </a:rPr>
              <a:t>Nếu thu hái quả ở thời kì này và thông qua các phương pháp thúc chín thì quả chín không bình thường, quả không có hương vị, không có mầu sắc đặc trưng của giống. </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8940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1000"/>
                                        <p:tgtEl>
                                          <p:spTgt spid="9">
                                            <p:txEl>
                                              <p:pRg st="1" end="1"/>
                                            </p:txEl>
                                          </p:spTgt>
                                        </p:tgtEl>
                                      </p:cBhvr>
                                    </p:animEffect>
                                    <p:anim calcmode="lin" valueType="num">
                                      <p:cBhvr>
                                        <p:cTn id="4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xEl>
                                              <p:pRg st="2" end="2"/>
                                            </p:txEl>
                                          </p:spTgt>
                                        </p:tgtEl>
                                        <p:attrNameLst>
                                          <p:attrName>style.visibility</p:attrName>
                                        </p:attrNameLst>
                                      </p:cBhvr>
                                      <p:to>
                                        <p:strVal val="visible"/>
                                      </p:to>
                                    </p:set>
                                    <p:animEffect transition="in" filter="fade">
                                      <p:cBhvr>
                                        <p:cTn id="54" dur="1000"/>
                                        <p:tgtEl>
                                          <p:spTgt spid="9">
                                            <p:txEl>
                                              <p:pRg st="2" end="2"/>
                                            </p:txEl>
                                          </p:spTgt>
                                        </p:tgtEl>
                                      </p:cBhvr>
                                    </p:animEffect>
                                    <p:anim calcmode="lin" valueType="num">
                                      <p:cBhvr>
                                        <p:cTn id="5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animEffect transition="in" filter="fade">
                                      <p:cBhvr>
                                        <p:cTn id="59" dur="1000"/>
                                        <p:tgtEl>
                                          <p:spTgt spid="9">
                                            <p:txEl>
                                              <p:pRg st="3" end="3"/>
                                            </p:txEl>
                                          </p:spTgt>
                                        </p:tgtEl>
                                      </p:cBhvr>
                                    </p:animEffect>
                                    <p:anim calcmode="lin" valueType="num">
                                      <p:cBhvr>
                                        <p:cTn id="6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3" end="3"/>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9">
                                            <p:txEl>
                                              <p:pRg st="4" end="4"/>
                                            </p:txEl>
                                          </p:spTgt>
                                        </p:tgtEl>
                                        <p:attrNameLst>
                                          <p:attrName>style.visibility</p:attrName>
                                        </p:attrNameLst>
                                      </p:cBhvr>
                                      <p:to>
                                        <p:strVal val="visible"/>
                                      </p:to>
                                    </p:set>
                                    <p:animEffect transition="in" filter="fade">
                                      <p:cBhvr>
                                        <p:cTn id="64" dur="1000"/>
                                        <p:tgtEl>
                                          <p:spTgt spid="9">
                                            <p:txEl>
                                              <p:pRg st="4" end="4"/>
                                            </p:txEl>
                                          </p:spTgt>
                                        </p:tgtEl>
                                      </p:cBhvr>
                                    </p:animEffect>
                                    <p:anim calcmode="lin" valueType="num">
                                      <p:cBhvr>
                                        <p:cTn id="6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9">
                                            <p:txEl>
                                              <p:pRg st="4" end="4"/>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9">
                                            <p:txEl>
                                              <p:pRg st="5" end="5"/>
                                            </p:txEl>
                                          </p:spTgt>
                                        </p:tgtEl>
                                        <p:attrNameLst>
                                          <p:attrName>style.visibility</p:attrName>
                                        </p:attrNameLst>
                                      </p:cBhvr>
                                      <p:to>
                                        <p:strVal val="visible"/>
                                      </p:to>
                                    </p:set>
                                    <p:animEffect transition="in" filter="fade">
                                      <p:cBhvr>
                                        <p:cTn id="69" dur="1000"/>
                                        <p:tgtEl>
                                          <p:spTgt spid="9">
                                            <p:txEl>
                                              <p:pRg st="5" end="5"/>
                                            </p:txEl>
                                          </p:spTgt>
                                        </p:tgtEl>
                                      </p:cBhvr>
                                    </p:animEffect>
                                    <p:anim calcmode="lin" valueType="num">
                                      <p:cBhvr>
                                        <p:cTn id="7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71" dur="1000" fill="hold"/>
                                        <p:tgtEl>
                                          <p:spTgt spid="9">
                                            <p:txEl>
                                              <p:pRg st="5" end="5"/>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
                                            <p:txEl>
                                              <p:pRg st="6" end="6"/>
                                            </p:txEl>
                                          </p:spTgt>
                                        </p:tgtEl>
                                        <p:attrNameLst>
                                          <p:attrName>style.visibility</p:attrName>
                                        </p:attrNameLst>
                                      </p:cBhvr>
                                      <p:to>
                                        <p:strVal val="visible"/>
                                      </p:to>
                                    </p:set>
                                    <p:animEffect transition="in" filter="fade">
                                      <p:cBhvr>
                                        <p:cTn id="74" dur="1000"/>
                                        <p:tgtEl>
                                          <p:spTgt spid="9">
                                            <p:txEl>
                                              <p:pRg st="6" end="6"/>
                                            </p:txEl>
                                          </p:spTgt>
                                        </p:tgtEl>
                                      </p:cBhvr>
                                    </p:animEffect>
                                    <p:anim calcmode="lin" valueType="num">
                                      <p:cBhvr>
                                        <p:cTn id="75"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836712"/>
            <a:ext cx="5184576" cy="432048"/>
          </a:xfrm>
        </p:spPr>
        <p:txBody>
          <a:bodyPr>
            <a:noAutofit/>
          </a:bodyPr>
          <a:lstStyle/>
          <a:p>
            <a:pPr marL="0" indent="0">
              <a:buNone/>
            </a:pPr>
            <a:r>
              <a:rPr lang="nl-NL" sz="2400" b="1">
                <a:solidFill>
                  <a:srgbClr val="FF0000"/>
                </a:solidFill>
                <a:latin typeface="Times New Roman" pitchFamily="18" charset="0"/>
                <a:cs typeface="Times New Roman" pitchFamily="18" charset="0"/>
              </a:rPr>
              <a:t>* Phương pháp thu </a:t>
            </a:r>
            <a:r>
              <a:rPr lang="nl-NL" sz="2400" b="1">
                <a:solidFill>
                  <a:srgbClr val="FF0000"/>
                </a:solidFill>
                <a:latin typeface="Times New Roman" pitchFamily="18" charset="0"/>
                <a:cs typeface="Times New Roman" pitchFamily="18" charset="0"/>
              </a:rPr>
              <a:t>hoạch</a:t>
            </a:r>
            <a:r>
              <a:rPr lang="nl-NL" sz="2400" b="1" smtClean="0">
                <a:solidFill>
                  <a:srgbClr val="FF0000"/>
                </a:solidFill>
                <a:latin typeface="Times New Roman" pitchFamily="18" charset="0"/>
                <a:cs typeface="Times New Roman" pitchFamily="18" charset="0"/>
              </a:rPr>
              <a:t>:</a:t>
            </a:r>
            <a:endParaRPr lang="en-US" sz="2400" b="1">
              <a:solidFill>
                <a:srgbClr val="FF0000"/>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756F36FA-FFD8-46B0-96AD-B814ABC521F1}" type="datetime1">
              <a:rPr lang="en-SG" smtClean="0"/>
              <a:pPr>
                <a:defRPr/>
              </a:pPr>
              <a:t>22/1/2017</a:t>
            </a:fld>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18</a:t>
            </a:fld>
            <a:endParaRPr lang="en-SG"/>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6631"/>
            <a:ext cx="4106957" cy="2664297"/>
          </a:xfrm>
          <a:prstGeom prst="rect">
            <a:avLst/>
          </a:prstGeom>
          <a:noFill/>
          <a:ln>
            <a:noFill/>
          </a:ln>
        </p:spPr>
      </p:pic>
      <p:sp>
        <p:nvSpPr>
          <p:cNvPr id="8" name="Rectangle 7"/>
          <p:cNvSpPr/>
          <p:nvPr/>
        </p:nvSpPr>
        <p:spPr>
          <a:xfrm>
            <a:off x="4820329" y="2852936"/>
            <a:ext cx="4244688" cy="369332"/>
          </a:xfrm>
          <a:prstGeom prst="rect">
            <a:avLst/>
          </a:prstGeom>
        </p:spPr>
        <p:txBody>
          <a:bodyPr wrap="none">
            <a:spAutoFit/>
          </a:bodyPr>
          <a:lstStyle/>
          <a:p>
            <a:r>
              <a:rPr lang="nl-NL" i="1" smtClean="0">
                <a:latin typeface="Times New Roman" pitchFamily="18" charset="0"/>
                <a:cs typeface="Times New Roman" pitchFamily="18" charset="0"/>
              </a:rPr>
              <a:t>Hình 13. Cà </a:t>
            </a:r>
            <a:r>
              <a:rPr lang="nl-NL" i="1">
                <a:latin typeface="Times New Roman" pitchFamily="18" charset="0"/>
                <a:cs typeface="Times New Roman" pitchFamily="18" charset="0"/>
              </a:rPr>
              <a:t>chua được xếp vào trong thùng</a:t>
            </a:r>
            <a:endParaRPr lang="en-US" i="1">
              <a:latin typeface="Times New Roman" pitchFamily="18" charset="0"/>
              <a:cs typeface="Times New Roman" pitchFamily="18" charset="0"/>
            </a:endParaRPr>
          </a:p>
        </p:txBody>
      </p:sp>
      <p:sp>
        <p:nvSpPr>
          <p:cNvPr id="9" name="Content Placeholder 2"/>
          <p:cNvSpPr txBox="1">
            <a:spLocks/>
          </p:cNvSpPr>
          <p:nvPr/>
        </p:nvSpPr>
        <p:spPr>
          <a:xfrm>
            <a:off x="154460" y="1448779"/>
            <a:ext cx="4507852" cy="194421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nl-NL" smtClean="0">
                <a:latin typeface="Times New Roman" pitchFamily="18" charset="0"/>
                <a:cs typeface="Times New Roman" pitchFamily="18" charset="0"/>
              </a:rPr>
              <a:t>Thao tác khi thu hái, sắp xếp và vận chuyển phải hết sức nhẹ nhàng. Kịp thời loại bỏ những quả bị giập nát v.v. </a:t>
            </a:r>
            <a:endParaRPr lang="en-US" smtClean="0">
              <a:latin typeface="Times New Roman" pitchFamily="18" charset="0"/>
              <a:cs typeface="Times New Roman" pitchFamily="18" charset="0"/>
            </a:endParaRPr>
          </a:p>
        </p:txBody>
      </p:sp>
      <p:sp>
        <p:nvSpPr>
          <p:cNvPr id="10" name="Content Placeholder 2"/>
          <p:cNvSpPr txBox="1">
            <a:spLocks/>
          </p:cNvSpPr>
          <p:nvPr/>
        </p:nvSpPr>
        <p:spPr>
          <a:xfrm>
            <a:off x="114276" y="332655"/>
            <a:ext cx="4139952" cy="432049"/>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nl-NL" sz="2400" b="1" smtClean="0">
                <a:solidFill>
                  <a:srgbClr val="FF0000"/>
                </a:solidFill>
                <a:latin typeface="Times New Roman" pitchFamily="18" charset="0"/>
                <a:cs typeface="Times New Roman" pitchFamily="18" charset="0"/>
              </a:rPr>
              <a:t>3.2.Thu hoạch cà chua</a:t>
            </a:r>
            <a:endParaRPr lang="en-US" sz="2400" smtClean="0">
              <a:solidFill>
                <a:srgbClr val="FF0000"/>
              </a:solidFill>
              <a:latin typeface="Times New Roman" pitchFamily="18" charset="0"/>
              <a:cs typeface="Times New Roman" pitchFamily="18" charset="0"/>
            </a:endParaRPr>
          </a:p>
        </p:txBody>
      </p:sp>
      <p:sp>
        <p:nvSpPr>
          <p:cNvPr id="11" name="Content Placeholder 2"/>
          <p:cNvSpPr txBox="1">
            <a:spLocks/>
          </p:cNvSpPr>
          <p:nvPr/>
        </p:nvSpPr>
        <p:spPr>
          <a:xfrm>
            <a:off x="225128" y="3501008"/>
            <a:ext cx="8839889" cy="288032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nl-NL" smtClean="0">
                <a:latin typeface="Times New Roman" pitchFamily="18" charset="0"/>
                <a:cs typeface="Times New Roman" pitchFamily="18" charset="0"/>
              </a:rPr>
              <a:t>Lưu ý: Khi thu hái cà chua bằng tay, do va đập trong khi sắp xếp, vận chuyển, quả bị sây sát, bị giập sẽ là môi trường tốt cho bệnh hại xâm nhiễm, hô hấp tăng lên gây hư thối và giảm chất lượng.</a:t>
            </a:r>
            <a:endParaRPr lang="en-US" smtClean="0">
              <a:latin typeface="Times New Roman" pitchFamily="18" charset="0"/>
              <a:cs typeface="Times New Roman" pitchFamily="18" charset="0"/>
            </a:endParaRPr>
          </a:p>
          <a:p>
            <a:pPr marL="0" indent="0" algn="just">
              <a:buNone/>
            </a:pPr>
            <a:r>
              <a:rPr lang="nl-NL" smtClean="0">
                <a:solidFill>
                  <a:srgbClr val="FF0000"/>
                </a:solidFill>
                <a:latin typeface="Times New Roman" pitchFamily="18" charset="0"/>
                <a:cs typeface="Times New Roman" pitchFamily="18" charset="0"/>
              </a:rPr>
              <a:t>* Tiêu chuẩn chất lượng</a:t>
            </a:r>
          </a:p>
          <a:p>
            <a:pPr algn="just"/>
            <a:r>
              <a:rPr lang="nl-NL" smtClean="0">
                <a:latin typeface="Times New Roman" pitchFamily="18" charset="0"/>
                <a:cs typeface="Times New Roman" pitchFamily="18" charset="0"/>
              </a:rPr>
              <a:t>- Quả có mầu đỏ tươi, không bị rập nát</a:t>
            </a:r>
            <a:endParaRPr lang="en-US" smtClean="0">
              <a:latin typeface="Times New Roman" pitchFamily="18" charset="0"/>
              <a:cs typeface="Times New Roman" pitchFamily="18" charset="0"/>
            </a:endParaRPr>
          </a:p>
          <a:p>
            <a:pPr algn="just"/>
            <a:r>
              <a:rPr lang="nl-NL" smtClean="0">
                <a:latin typeface="Times New Roman" pitchFamily="18" charset="0"/>
                <a:cs typeface="Times New Roman" pitchFamily="18" charset="0"/>
              </a:rPr>
              <a:t>- Không có bệnh, côn trùng và những chất không tốt trên bề mặt trái.</a:t>
            </a:r>
            <a:endParaRPr lang="en-US" smtClean="0">
              <a:latin typeface="Times New Roman" pitchFamily="18" charset="0"/>
              <a:cs typeface="Times New Roman" pitchFamily="18" charset="0"/>
            </a:endParaRPr>
          </a:p>
          <a:p>
            <a:pPr marL="0" indent="0" algn="just">
              <a:buFont typeface="Wingdings 2"/>
              <a:buNone/>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6134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1000"/>
                                        <p:tgtEl>
                                          <p:spTgt spid="11">
                                            <p:txEl>
                                              <p:pRg st="1" end="1"/>
                                            </p:txEl>
                                          </p:spTgt>
                                        </p:tgtEl>
                                      </p:cBhvr>
                                    </p:animEffect>
                                    <p:anim calcmode="lin" valueType="num">
                                      <p:cBhvr>
                                        <p:cTn id="2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1000"/>
                                        <p:tgtEl>
                                          <p:spTgt spid="11">
                                            <p:txEl>
                                              <p:pRg st="2" end="2"/>
                                            </p:txEl>
                                          </p:spTgt>
                                        </p:tgtEl>
                                      </p:cBhvr>
                                    </p:animEffect>
                                    <p:anim calcmode="lin" valueType="num">
                                      <p:cBhvr>
                                        <p:cTn id="2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1000"/>
                                        <p:tgtEl>
                                          <p:spTgt spid="11">
                                            <p:txEl>
                                              <p:pRg st="3" end="3"/>
                                            </p:txEl>
                                          </p:spTgt>
                                        </p:tgtEl>
                                      </p:cBhvr>
                                    </p:animEffect>
                                    <p:anim calcmode="lin" valueType="num">
                                      <p:cBhvr>
                                        <p:cTn id="3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60" y="332656"/>
            <a:ext cx="4383732" cy="566936"/>
          </a:xfrm>
        </p:spPr>
        <p:txBody>
          <a:bodyPr>
            <a:normAutofit fontScale="90000"/>
          </a:bodyPr>
          <a:lstStyle/>
          <a:p>
            <a:r>
              <a:rPr lang="nl-NL" sz="3600" b="1" smtClean="0">
                <a:solidFill>
                  <a:srgbClr val="FF0000"/>
                </a:solidFill>
              </a:rPr>
              <a:t>3.3</a:t>
            </a:r>
            <a:r>
              <a:rPr lang="nl-NL" sz="3600" b="1">
                <a:solidFill>
                  <a:srgbClr val="FF0000"/>
                </a:solidFill>
              </a:rPr>
              <a:t>. Thu hoạch </a:t>
            </a:r>
            <a:r>
              <a:rPr lang="nl-NL" sz="3600" b="1">
                <a:solidFill>
                  <a:srgbClr val="FF0000"/>
                </a:solidFill>
              </a:rPr>
              <a:t>su </a:t>
            </a:r>
            <a:r>
              <a:rPr lang="nl-NL" sz="3600" b="1" smtClean="0">
                <a:solidFill>
                  <a:srgbClr val="FF0000"/>
                </a:solidFill>
              </a:rPr>
              <a:t>hào</a:t>
            </a:r>
            <a:endParaRPr lang="en-US" sz="2700"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124744"/>
            <a:ext cx="3816424" cy="5584686"/>
          </a:xfrm>
        </p:spPr>
        <p:txBody>
          <a:bodyPr>
            <a:normAutofit lnSpcReduction="10000"/>
          </a:bodyPr>
          <a:lstStyle/>
          <a:p>
            <a:r>
              <a:rPr lang="nl-NL">
                <a:latin typeface="Times New Roman" pitchFamily="18" charset="0"/>
                <a:cs typeface="Times New Roman" pitchFamily="18" charset="0"/>
              </a:rPr>
              <a:t> </a:t>
            </a:r>
            <a:r>
              <a:rPr lang="nl-NL" sz="2400" b="1">
                <a:solidFill>
                  <a:srgbClr val="FF0000"/>
                </a:solidFill>
                <a:latin typeface="Times New Roman" pitchFamily="18" charset="0"/>
                <a:cs typeface="Times New Roman" pitchFamily="18" charset="0"/>
              </a:rPr>
              <a:t> * Giai đoạn thu hoạch thích hợp</a:t>
            </a:r>
            <a:endParaRPr lang="en-US" sz="2400" b="1">
              <a:solidFill>
                <a:srgbClr val="FF0000"/>
              </a:solidFill>
              <a:latin typeface="Times New Roman" pitchFamily="18" charset="0"/>
              <a:cs typeface="Times New Roman" pitchFamily="18" charset="0"/>
            </a:endParaRPr>
          </a:p>
          <a:p>
            <a:r>
              <a:rPr lang="nl-NL" smtClean="0">
                <a:latin typeface="Times New Roman" pitchFamily="18" charset="0"/>
                <a:cs typeface="Times New Roman" pitchFamily="18" charset="0"/>
              </a:rPr>
              <a:t>Thu </a:t>
            </a:r>
            <a:r>
              <a:rPr lang="nl-NL">
                <a:latin typeface="Times New Roman" pitchFamily="18" charset="0"/>
                <a:cs typeface="Times New Roman" pitchFamily="18" charset="0"/>
              </a:rPr>
              <a:t>hoạch khi su hào hình thành củ to</a:t>
            </a:r>
            <a:endParaRPr lang="en-US">
              <a:latin typeface="Times New Roman" pitchFamily="18" charset="0"/>
              <a:cs typeface="Times New Roman" pitchFamily="18" charset="0"/>
            </a:endParaRPr>
          </a:p>
          <a:p>
            <a:r>
              <a:rPr lang="nl-NL">
                <a:latin typeface="Times New Roman" pitchFamily="18" charset="0"/>
                <a:cs typeface="Times New Roman" pitchFamily="18" charset="0"/>
              </a:rPr>
              <a:t>+ Giống sớm sau </a:t>
            </a:r>
            <a:r>
              <a:rPr lang="nl-NL">
                <a:latin typeface="Times New Roman" pitchFamily="18" charset="0"/>
                <a:cs typeface="Times New Roman" pitchFamily="18" charset="0"/>
              </a:rPr>
              <a:t>trồng </a:t>
            </a:r>
            <a:r>
              <a:rPr lang="nl-NL" smtClean="0">
                <a:latin typeface="Times New Roman" pitchFamily="18" charset="0"/>
                <a:cs typeface="Times New Roman" pitchFamily="18" charset="0"/>
              </a:rPr>
              <a:t>50- </a:t>
            </a:r>
            <a:r>
              <a:rPr lang="nl-NL">
                <a:latin typeface="Times New Roman" pitchFamily="18" charset="0"/>
                <a:cs typeface="Times New Roman" pitchFamily="18" charset="0"/>
              </a:rPr>
              <a:t>60 ngày. </a:t>
            </a:r>
            <a:endParaRPr lang="en-US">
              <a:latin typeface="Times New Roman" pitchFamily="18" charset="0"/>
              <a:cs typeface="Times New Roman" pitchFamily="18" charset="0"/>
            </a:endParaRPr>
          </a:p>
          <a:p>
            <a:r>
              <a:rPr lang="en-US">
                <a:latin typeface="Times New Roman" pitchFamily="18" charset="0"/>
                <a:cs typeface="Times New Roman" pitchFamily="18" charset="0"/>
              </a:rPr>
              <a:t>+ Giống trung sau trồng 65 - 80 ngày.</a:t>
            </a:r>
          </a:p>
          <a:p>
            <a:r>
              <a:rPr lang="en-US">
                <a:latin typeface="Times New Roman" pitchFamily="18" charset="0"/>
                <a:cs typeface="Times New Roman" pitchFamily="18" charset="0"/>
              </a:rPr>
              <a:t>+ Giống muộn sau 85 - 90 ngày. </a:t>
            </a:r>
          </a:p>
          <a:p>
            <a:r>
              <a:rPr lang="en-US">
                <a:latin typeface="Times New Roman" pitchFamily="18" charset="0"/>
                <a:cs typeface="Times New Roman" pitchFamily="18" charset="0"/>
              </a:rPr>
              <a:t> Đối với su hào nên thu hoạch non hơn một chút sẽ đảm bảo chất </a:t>
            </a:r>
            <a:r>
              <a:rPr lang="en-US">
                <a:latin typeface="Times New Roman" pitchFamily="18" charset="0"/>
                <a:cs typeface="Times New Roman" pitchFamily="18" charset="0"/>
              </a:rPr>
              <a:t>lượng</a:t>
            </a:r>
            <a:r>
              <a:rPr lang="en-US" smtClean="0">
                <a:latin typeface="Times New Roman" pitchFamily="18" charset="0"/>
                <a:cs typeface="Times New Roman" pitchFamily="18" charset="0"/>
              </a:rPr>
              <a:t>.</a:t>
            </a:r>
          </a:p>
        </p:txBody>
      </p:sp>
      <p:sp>
        <p:nvSpPr>
          <p:cNvPr id="4" name="Date Placeholder 3"/>
          <p:cNvSpPr>
            <a:spLocks noGrp="1"/>
          </p:cNvSpPr>
          <p:nvPr>
            <p:ph type="dt" sz="half" idx="10"/>
          </p:nvPr>
        </p:nvSpPr>
        <p:spPr/>
        <p:txBody>
          <a:bodyPr/>
          <a:lstStyle/>
          <a:p>
            <a:pPr>
              <a:defRPr/>
            </a:pPr>
            <a:fld id="{756F36FA-FFD8-46B0-96AD-B814ABC521F1}" type="datetime1">
              <a:rPr lang="en-SG" smtClean="0"/>
              <a:pPr>
                <a:defRPr/>
              </a:pPr>
              <a:t>22/1/2017</a:t>
            </a:fld>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19</a:t>
            </a:fld>
            <a:endParaRPr lang="en-SG"/>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923928" y="0"/>
            <a:ext cx="5220072" cy="6224046"/>
          </a:xfrm>
          <a:prstGeom prst="rect">
            <a:avLst/>
          </a:prstGeom>
          <a:noFill/>
          <a:ln>
            <a:noFill/>
          </a:ln>
        </p:spPr>
      </p:pic>
      <p:sp>
        <p:nvSpPr>
          <p:cNvPr id="8" name="Rectangle 7"/>
          <p:cNvSpPr/>
          <p:nvPr/>
        </p:nvSpPr>
        <p:spPr>
          <a:xfrm>
            <a:off x="5436096" y="6309320"/>
            <a:ext cx="2933816" cy="400110"/>
          </a:xfrm>
          <a:prstGeom prst="rect">
            <a:avLst/>
          </a:prstGeom>
        </p:spPr>
        <p:txBody>
          <a:bodyPr wrap="none">
            <a:spAutoFit/>
          </a:bodyPr>
          <a:lstStyle/>
          <a:p>
            <a:r>
              <a:rPr lang="nl-NL" sz="2000" i="1">
                <a:latin typeface="Times New Roman" pitchFamily="18" charset="0"/>
                <a:cs typeface="Times New Roman" pitchFamily="18" charset="0"/>
              </a:rPr>
              <a:t>Hình14: Thu hoạch su hào</a:t>
            </a:r>
            <a:endParaRPr lang="en-US" sz="2000" i="1">
              <a:latin typeface="Times New Roman" pitchFamily="18" charset="0"/>
              <a:cs typeface="Times New Roman" pitchFamily="18" charset="0"/>
            </a:endParaRPr>
          </a:p>
        </p:txBody>
      </p:sp>
      <p:sp>
        <p:nvSpPr>
          <p:cNvPr id="11" name="Title 1"/>
          <p:cNvSpPr txBox="1">
            <a:spLocks/>
          </p:cNvSpPr>
          <p:nvPr/>
        </p:nvSpPr>
        <p:spPr>
          <a:xfrm>
            <a:off x="-620" y="1484784"/>
            <a:ext cx="4383732" cy="566936"/>
          </a:xfrm>
          <a:prstGeom prst="rect">
            <a:avLst/>
          </a:prstGeom>
        </p:spPr>
        <p:txBody>
          <a:bodyPr vert="horz" lIns="0" rIns="0" bIns="0" anchor="b">
            <a:normAutofit fontScale="6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smtClean="0">
                <a:solidFill>
                  <a:srgbClr val="FF0000"/>
                </a:solidFill>
              </a:rPr>
              <a:t/>
            </a:r>
            <a:br>
              <a:rPr lang="en-US" sz="3600" smtClean="0">
                <a:solidFill>
                  <a:srgbClr val="FF0000"/>
                </a:solidFill>
              </a:rPr>
            </a:br>
            <a:endParaRPr lang="en-US" sz="27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9541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08913" y="-26988"/>
            <a:ext cx="1371600" cy="12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18"/>
          <p:cNvSpPr>
            <a:spLocks noChangeArrowheads="1" noChangeShapeType="1" noTextEdit="1"/>
          </p:cNvSpPr>
          <p:nvPr/>
        </p:nvSpPr>
        <p:spPr bwMode="auto">
          <a:xfrm>
            <a:off x="539750" y="1530350"/>
            <a:ext cx="8012113" cy="5327650"/>
          </a:xfrm>
          <a:prstGeom prst="rect">
            <a:avLst/>
          </a:prstGeom>
        </p:spPr>
        <p:txBody>
          <a:bodyPr spcFirstLastPara="1" wrap="none" fromWordArt="1">
            <a:prstTxWarp prst="textArchUp">
              <a:avLst>
                <a:gd name="adj" fmla="val 10035819"/>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3079"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30162" y="30956"/>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395536" y="2204864"/>
            <a:ext cx="9542768" cy="576064"/>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id-ID" sz="2400" b="1">
                <a:solidFill>
                  <a:srgbClr val="FF0000"/>
                </a:solidFill>
                <a:latin typeface="Times New Roman" pitchFamily="18" charset="0"/>
                <a:ea typeface="+mn-ea"/>
                <a:cs typeface="Times New Roman" pitchFamily="18" charset="0"/>
              </a:rPr>
              <a:t>1. </a:t>
            </a:r>
            <a:r>
              <a:rPr lang="en-US" sz="2400" b="1">
                <a:solidFill>
                  <a:srgbClr val="FF0000"/>
                </a:solidFill>
                <a:latin typeface="Times New Roman" pitchFamily="18" charset="0"/>
                <a:ea typeface="+mn-ea"/>
                <a:cs typeface="Times New Roman" pitchFamily="18" charset="0"/>
              </a:rPr>
              <a:t>Kĩ thuật thu hoạch ngô</a:t>
            </a:r>
            <a:endParaRPr lang="en-SG" sz="2400" b="1">
              <a:solidFill>
                <a:srgbClr val="FF0000"/>
              </a:solidFill>
              <a:latin typeface="Times New Roman" pitchFamily="18" charset="0"/>
              <a:ea typeface="+mn-ea"/>
              <a:cs typeface="Times New Roman" pitchFamily="18" charset="0"/>
            </a:endParaRPr>
          </a:p>
        </p:txBody>
      </p:sp>
      <p:sp>
        <p:nvSpPr>
          <p:cNvPr id="17" name="Rectangle 16"/>
          <p:cNvSpPr/>
          <p:nvPr/>
        </p:nvSpPr>
        <p:spPr>
          <a:xfrm>
            <a:off x="365076" y="3501008"/>
            <a:ext cx="8803728" cy="461665"/>
          </a:xfrm>
          <a:prstGeom prst="rect">
            <a:avLst/>
          </a:prstGeom>
        </p:spPr>
        <p:txBody>
          <a:bodyPr wrap="square">
            <a:spAutoFit/>
          </a:bodyPr>
          <a:lstStyle/>
          <a:p>
            <a:r>
              <a:rPr lang="id-ID" sz="2400" b="1">
                <a:solidFill>
                  <a:srgbClr val="FF0000"/>
                </a:solidFill>
                <a:latin typeface="Times New Roman" pitchFamily="18" charset="0"/>
                <a:cs typeface="Times New Roman" pitchFamily="18" charset="0"/>
              </a:rPr>
              <a:t>2.</a:t>
            </a:r>
            <a:r>
              <a:rPr lang="id-ID" sz="2400" b="1">
                <a:solidFill>
                  <a:srgbClr val="FF0000"/>
                </a:solidFill>
                <a:latin typeface="Times New Roman" pitchFamily="18" charset="0"/>
                <a:cs typeface="Times New Roman" pitchFamily="18" charset="0"/>
              </a:rPr>
              <a:t>  </a:t>
            </a:r>
            <a:r>
              <a:rPr lang="nl-NL" sz="2400" b="1">
                <a:solidFill>
                  <a:srgbClr val="FF0000"/>
                </a:solidFill>
                <a:latin typeface="Times New Roman" pitchFamily="18" charset="0"/>
                <a:cs typeface="Times New Roman" pitchFamily="18" charset="0"/>
              </a:rPr>
              <a:t>Kĩ thuật thu hoạch quả có múi</a:t>
            </a:r>
            <a:endParaRPr lang="en-US" sz="2400" b="1">
              <a:solidFill>
                <a:srgbClr val="FF0000"/>
              </a:solidFill>
              <a:latin typeface="Times New Roman" pitchFamily="18" charset="0"/>
              <a:cs typeface="Times New Roman" pitchFamily="18" charset="0"/>
            </a:endParaRPr>
          </a:p>
        </p:txBody>
      </p:sp>
      <p:sp>
        <p:nvSpPr>
          <p:cNvPr id="18" name="Rectangle 17"/>
          <p:cNvSpPr/>
          <p:nvPr/>
        </p:nvSpPr>
        <p:spPr>
          <a:xfrm>
            <a:off x="389440" y="4725144"/>
            <a:ext cx="7419473" cy="461665"/>
          </a:xfrm>
          <a:prstGeom prst="rect">
            <a:avLst/>
          </a:prstGeom>
        </p:spPr>
        <p:txBody>
          <a:bodyPr wrap="square">
            <a:spAutoFit/>
          </a:bodyPr>
          <a:lstStyle/>
          <a:p>
            <a:r>
              <a:rPr lang="id-ID" sz="2400" b="1">
                <a:solidFill>
                  <a:srgbClr val="FF0000"/>
                </a:solidFill>
                <a:latin typeface="Times New Roman" pitchFamily="18" charset="0"/>
                <a:cs typeface="Times New Roman" pitchFamily="18" charset="0"/>
              </a:rPr>
              <a:t>3. </a:t>
            </a:r>
            <a:r>
              <a:rPr lang="nl-NL" sz="2400" b="1">
                <a:solidFill>
                  <a:srgbClr val="FF0000"/>
                </a:solidFill>
                <a:latin typeface="Times New Roman" pitchFamily="18" charset="0"/>
                <a:cs typeface="Times New Roman" pitchFamily="18" charset="0"/>
              </a:rPr>
              <a:t>Kĩ </a:t>
            </a:r>
            <a:r>
              <a:rPr lang="nl-NL" sz="2400" b="1">
                <a:solidFill>
                  <a:srgbClr val="FF0000"/>
                </a:solidFill>
                <a:latin typeface="Times New Roman" pitchFamily="18" charset="0"/>
                <a:cs typeface="Times New Roman" pitchFamily="18" charset="0"/>
              </a:rPr>
              <a:t>thuật thu hoạch một số loại </a:t>
            </a:r>
            <a:r>
              <a:rPr lang="nl-NL" sz="2400" b="1">
                <a:solidFill>
                  <a:srgbClr val="FF0000"/>
                </a:solidFill>
                <a:latin typeface="Times New Roman" pitchFamily="18" charset="0"/>
                <a:cs typeface="Times New Roman" pitchFamily="18" charset="0"/>
              </a:rPr>
              <a:t>rau</a:t>
            </a:r>
            <a:endParaRPr lang="en-US" sz="2400" b="1">
              <a:solidFill>
                <a:srgbClr val="FF0000"/>
              </a:solidFill>
              <a:latin typeface="Times New Roman" pitchFamily="18" charset="0"/>
              <a:cs typeface="Times New Roman" pitchFamily="18" charset="0"/>
            </a:endParaRPr>
          </a:p>
        </p:txBody>
      </p:sp>
      <p:sp>
        <p:nvSpPr>
          <p:cNvPr id="13" name="WordArt 25"/>
          <p:cNvSpPr>
            <a:spLocks noChangeArrowheads="1" noChangeShapeType="1" noTextEdit="1"/>
          </p:cNvSpPr>
          <p:nvPr/>
        </p:nvSpPr>
        <p:spPr bwMode="auto">
          <a:xfrm>
            <a:off x="646113" y="452201"/>
            <a:ext cx="1440160" cy="417983"/>
          </a:xfrm>
          <a:prstGeom prst="rect">
            <a:avLst/>
          </a:prstGeom>
        </p:spPr>
        <p:txBody>
          <a:bodyPr wrap="none" fromWordArt="1">
            <a:prstTxWarp prst="textPlain">
              <a:avLst>
                <a:gd name="adj" fmla="val 50000"/>
              </a:avLst>
            </a:prstTxWarp>
          </a:bodyPr>
          <a:lstStyle/>
          <a:p>
            <a:pPr>
              <a:defRPr/>
            </a:pPr>
            <a:r>
              <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a:t>
            </a:r>
            <a:r>
              <a:rPr lang="en-US" sz="2800" b="1" u="sng"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9:</a:t>
            </a:r>
            <a:endPar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endParaRPr>
          </a:p>
        </p:txBody>
      </p:sp>
      <p:sp>
        <p:nvSpPr>
          <p:cNvPr id="14" name="WordArt 27"/>
          <p:cNvSpPr>
            <a:spLocks noChangeArrowheads="1" noChangeShapeType="1" noTextEdit="1"/>
          </p:cNvSpPr>
          <p:nvPr/>
        </p:nvSpPr>
        <p:spPr bwMode="auto">
          <a:xfrm>
            <a:off x="395536" y="1095050"/>
            <a:ext cx="8280920" cy="855987"/>
          </a:xfrm>
          <a:prstGeom prst="rect">
            <a:avLst/>
          </a:prstGeom>
        </p:spPr>
        <p:txBody>
          <a:bodyPr wrap="none" fromWordArt="1">
            <a:prstTxWarp prst="textPlain">
              <a:avLst>
                <a:gd name="adj" fmla="val 50000"/>
              </a:avLst>
            </a:prstTxWarp>
          </a:bodyPr>
          <a:lstStyle/>
          <a:p>
            <a:pPr algn="ctr"/>
            <a:r>
              <a:rPr lang="nl-NL"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THU </a:t>
            </a:r>
            <a:r>
              <a:rPr lang="nl-NL"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HOẠCH </a:t>
            </a:r>
            <a:r>
              <a:rPr lang="nl-NL"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NÔNG </a:t>
            </a:r>
            <a:r>
              <a:rPr lang="nl-NL"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SẢN</a:t>
            </a:r>
          </a:p>
        </p:txBody>
      </p:sp>
      <p:sp>
        <p:nvSpPr>
          <p:cNvPr id="2" name="Rectangle 1"/>
          <p:cNvSpPr/>
          <p:nvPr/>
        </p:nvSpPr>
        <p:spPr>
          <a:xfrm>
            <a:off x="1683400" y="2609671"/>
            <a:ext cx="3279296" cy="461665"/>
          </a:xfrm>
          <a:prstGeom prst="rect">
            <a:avLst/>
          </a:prstGeom>
        </p:spPr>
        <p:txBody>
          <a:bodyPr wrap="none">
            <a:spAutoFit/>
          </a:bodyPr>
          <a:lstStyle/>
          <a:p>
            <a:pPr hangingPunct="0"/>
            <a:r>
              <a:rPr lang="id-ID" sz="2400">
                <a:latin typeface="Times New Roman" pitchFamily="18" charset="0"/>
                <a:cs typeface="Times New Roman" pitchFamily="18" charset="0"/>
              </a:rPr>
              <a:t>1.1</a:t>
            </a:r>
            <a:r>
              <a:rPr lang="en-US" sz="2400">
                <a:latin typeface="Times New Roman" pitchFamily="18" charset="0"/>
                <a:cs typeface="Times New Roman" pitchFamily="18" charset="0"/>
              </a:rPr>
              <a:t>. Thời điểm thu hoạch</a:t>
            </a:r>
            <a:endParaRPr lang="en-US" sz="2400">
              <a:latin typeface="Times New Roman" pitchFamily="18" charset="0"/>
              <a:cs typeface="Times New Roman" pitchFamily="18" charset="0"/>
            </a:endParaRPr>
          </a:p>
        </p:txBody>
      </p:sp>
      <p:sp>
        <p:nvSpPr>
          <p:cNvPr id="3" name="Rectangle 2"/>
          <p:cNvSpPr/>
          <p:nvPr/>
        </p:nvSpPr>
        <p:spPr>
          <a:xfrm>
            <a:off x="1643742" y="3059668"/>
            <a:ext cx="3541354" cy="461665"/>
          </a:xfrm>
          <a:prstGeom prst="rect">
            <a:avLst/>
          </a:prstGeom>
        </p:spPr>
        <p:txBody>
          <a:bodyPr wrap="none">
            <a:spAutoFit/>
          </a:bodyPr>
          <a:lstStyle/>
          <a:p>
            <a:pPr marL="0" indent="0" algn="just" hangingPunct="0">
              <a:buNone/>
            </a:pPr>
            <a:r>
              <a:rPr lang="en-US" sz="2400">
                <a:latin typeface="Times New Roman" pitchFamily="18" charset="0"/>
                <a:cs typeface="Times New Roman" pitchFamily="18" charset="0"/>
              </a:rPr>
              <a:t>1.2. Kĩ thuật thu hoạch ngô</a:t>
            </a:r>
            <a:endParaRPr lang="en-US" sz="2400">
              <a:latin typeface="Times New Roman" pitchFamily="18" charset="0"/>
              <a:cs typeface="Times New Roman" pitchFamily="18" charset="0"/>
            </a:endParaRPr>
          </a:p>
        </p:txBody>
      </p:sp>
      <p:sp>
        <p:nvSpPr>
          <p:cNvPr id="4" name="Rectangle 3"/>
          <p:cNvSpPr/>
          <p:nvPr/>
        </p:nvSpPr>
        <p:spPr>
          <a:xfrm>
            <a:off x="1687928" y="3942060"/>
            <a:ext cx="4378122" cy="461665"/>
          </a:xfrm>
          <a:prstGeom prst="rect">
            <a:avLst/>
          </a:prstGeom>
        </p:spPr>
        <p:txBody>
          <a:bodyPr wrap="none">
            <a:spAutoFit/>
          </a:bodyPr>
          <a:lstStyle/>
          <a:p>
            <a:r>
              <a:rPr lang="nl-NL" sz="2400">
                <a:latin typeface="Times New Roman" pitchFamily="18" charset="0"/>
                <a:cs typeface="Times New Roman" pitchFamily="18" charset="0"/>
              </a:rPr>
              <a:t>2.1. Xác định thời điểm thu hoạch</a:t>
            </a:r>
            <a:endParaRPr lang="en-US" sz="2400">
              <a:latin typeface="Times New Roman" pitchFamily="18" charset="0"/>
              <a:cs typeface="Times New Roman" pitchFamily="18" charset="0"/>
            </a:endParaRPr>
          </a:p>
        </p:txBody>
      </p:sp>
      <p:sp>
        <p:nvSpPr>
          <p:cNvPr id="5" name="Rectangle 4"/>
          <p:cNvSpPr/>
          <p:nvPr/>
        </p:nvSpPr>
        <p:spPr>
          <a:xfrm>
            <a:off x="1714717" y="4365104"/>
            <a:ext cx="2643672" cy="461665"/>
          </a:xfrm>
          <a:prstGeom prst="rect">
            <a:avLst/>
          </a:prstGeom>
        </p:spPr>
        <p:txBody>
          <a:bodyPr wrap="none">
            <a:spAutoFit/>
          </a:bodyPr>
          <a:lstStyle/>
          <a:p>
            <a:r>
              <a:rPr lang="nl-NL" sz="2400">
                <a:latin typeface="Times New Roman" pitchFamily="18" charset="0"/>
                <a:cs typeface="Times New Roman" pitchFamily="18" charset="0"/>
              </a:rPr>
              <a:t>2.2. Kĩ thuật thu hái</a:t>
            </a:r>
            <a:endParaRPr lang="en-US" sz="2400">
              <a:latin typeface="Times New Roman" pitchFamily="18" charset="0"/>
              <a:cs typeface="Times New Roman" pitchFamily="18" charset="0"/>
            </a:endParaRPr>
          </a:p>
        </p:txBody>
      </p:sp>
      <p:sp>
        <p:nvSpPr>
          <p:cNvPr id="6" name="Rectangle 5"/>
          <p:cNvSpPr/>
          <p:nvPr/>
        </p:nvSpPr>
        <p:spPr>
          <a:xfrm>
            <a:off x="1744122" y="5979466"/>
            <a:ext cx="2896177" cy="461665"/>
          </a:xfrm>
          <a:prstGeom prst="rect">
            <a:avLst/>
          </a:prstGeom>
        </p:spPr>
        <p:txBody>
          <a:bodyPr wrap="none">
            <a:spAutoFit/>
          </a:bodyPr>
          <a:lstStyle/>
          <a:p>
            <a:r>
              <a:rPr lang="nl-NL" sz="2400">
                <a:latin typeface="Times New Roman" pitchFamily="18" charset="0"/>
                <a:cs typeface="Times New Roman" pitchFamily="18" charset="0"/>
              </a:rPr>
              <a:t>3.3. Thu hoạch su hào</a:t>
            </a:r>
            <a:endParaRPr lang="en-US" sz="2400">
              <a:latin typeface="Times New Roman" pitchFamily="18" charset="0"/>
              <a:cs typeface="Times New Roman" pitchFamily="18" charset="0"/>
            </a:endParaRPr>
          </a:p>
        </p:txBody>
      </p:sp>
      <p:sp>
        <p:nvSpPr>
          <p:cNvPr id="7" name="Rectangle 6"/>
          <p:cNvSpPr/>
          <p:nvPr/>
        </p:nvSpPr>
        <p:spPr>
          <a:xfrm>
            <a:off x="1744122" y="5140026"/>
            <a:ext cx="3030830" cy="461665"/>
          </a:xfrm>
          <a:prstGeom prst="rect">
            <a:avLst/>
          </a:prstGeom>
        </p:spPr>
        <p:txBody>
          <a:bodyPr wrap="none">
            <a:spAutoFit/>
          </a:bodyPr>
          <a:lstStyle/>
          <a:p>
            <a:r>
              <a:rPr lang="nl-NL" sz="2400">
                <a:latin typeface="Times New Roman" pitchFamily="18" charset="0"/>
                <a:cs typeface="Times New Roman" pitchFamily="18" charset="0"/>
              </a:rPr>
              <a:t>3.1. Thu hoạch Bắp cải</a:t>
            </a:r>
            <a:endParaRPr lang="en-US" sz="2400">
              <a:latin typeface="Times New Roman" pitchFamily="18" charset="0"/>
              <a:cs typeface="Times New Roman" pitchFamily="18" charset="0"/>
            </a:endParaRPr>
          </a:p>
        </p:txBody>
      </p:sp>
      <p:sp>
        <p:nvSpPr>
          <p:cNvPr id="22" name="Content Placeholder 2"/>
          <p:cNvSpPr txBox="1">
            <a:spLocks/>
          </p:cNvSpPr>
          <p:nvPr/>
        </p:nvSpPr>
        <p:spPr>
          <a:xfrm>
            <a:off x="1800200" y="5559622"/>
            <a:ext cx="4139952" cy="432049"/>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nl-NL" sz="2400" smtClean="0">
                <a:latin typeface="Times New Roman" pitchFamily="18" charset="0"/>
                <a:cs typeface="Times New Roman" pitchFamily="18" charset="0"/>
              </a:rPr>
              <a:t>3.2. Thu hoạch cà chua</a:t>
            </a:r>
            <a:endParaRPr lang="en-US" sz="2400" smtClean="0">
              <a:latin typeface="Times New Roman" pitchFamily="18" charset="0"/>
              <a:cs typeface="Times New Roman" pitchFamily="18" charset="0"/>
            </a:endParaRPr>
          </a:p>
        </p:txBody>
      </p:sp>
    </p:spTree>
    <p:extLst>
      <p:ext uri="{BB962C8B-B14F-4D97-AF65-F5344CB8AC3E}">
        <p14:creationId xmlns:p14="http://schemas.microsoft.com/office/powerpoint/2010/main" val="39069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2" grpId="0"/>
      <p:bldP spid="3" grpId="0"/>
      <p:bldP spid="4" grpId="0"/>
      <p:bldP spid="5" grpId="0"/>
      <p:bldP spid="6" grpId="0"/>
      <p:bldP spid="7"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52" y="620688"/>
            <a:ext cx="8623100" cy="3024336"/>
          </a:xfrm>
        </p:spPr>
        <p:txBody>
          <a:bodyPr>
            <a:noAutofit/>
          </a:bodyPr>
          <a:lstStyle/>
          <a:p>
            <a:pPr marL="0" indent="0" algn="just">
              <a:spcBef>
                <a:spcPts val="0"/>
              </a:spcBef>
              <a:buNone/>
            </a:pPr>
            <a:r>
              <a:rPr lang="nl-NL" sz="2000" b="1">
                <a:solidFill>
                  <a:srgbClr val="FF0000"/>
                </a:solidFill>
                <a:latin typeface="Times New Roman" pitchFamily="18" charset="0"/>
                <a:cs typeface="Times New Roman" pitchFamily="18" charset="0"/>
              </a:rPr>
              <a:t>* Phương pháp thu hoạch</a:t>
            </a:r>
            <a:endParaRPr lang="en-US" sz="2000" b="1">
              <a:solidFill>
                <a:srgbClr val="FF0000"/>
              </a:solidFill>
              <a:latin typeface="Times New Roman" pitchFamily="18" charset="0"/>
              <a:cs typeface="Times New Roman" pitchFamily="18" charset="0"/>
            </a:endParaRPr>
          </a:p>
          <a:p>
            <a:pPr algn="just">
              <a:spcBef>
                <a:spcPts val="0"/>
              </a:spcBef>
            </a:pPr>
            <a:r>
              <a:rPr lang="nl-NL" sz="2000">
                <a:latin typeface="Times New Roman" pitchFamily="18" charset="0"/>
                <a:cs typeface="Times New Roman" pitchFamily="18" charset="0"/>
              </a:rPr>
              <a:t>- Nhổ củ khỏi mặt đất.</a:t>
            </a:r>
            <a:endParaRPr lang="en-US" sz="2000">
              <a:latin typeface="Times New Roman" pitchFamily="18" charset="0"/>
              <a:cs typeface="Times New Roman" pitchFamily="18" charset="0"/>
            </a:endParaRPr>
          </a:p>
          <a:p>
            <a:pPr algn="just">
              <a:spcBef>
                <a:spcPts val="0"/>
              </a:spcBef>
            </a:pPr>
            <a:r>
              <a:rPr lang="nl-NL" sz="2000">
                <a:latin typeface="Times New Roman" pitchFamily="18" charset="0"/>
                <a:cs typeface="Times New Roman" pitchFamily="18" charset="0"/>
              </a:rPr>
              <a:t>- Dùng dao sắc cắt bỏ gốc, loại bỏ các lá bị sâu bệnh, là già.</a:t>
            </a:r>
            <a:endParaRPr lang="en-US" sz="2000">
              <a:latin typeface="Times New Roman" pitchFamily="18" charset="0"/>
              <a:cs typeface="Times New Roman" pitchFamily="18" charset="0"/>
            </a:endParaRPr>
          </a:p>
          <a:p>
            <a:pPr algn="just">
              <a:spcBef>
                <a:spcPts val="0"/>
              </a:spcBef>
            </a:pPr>
            <a:r>
              <a:rPr lang="nl-NL" sz="2000">
                <a:latin typeface="Times New Roman" pitchFamily="18" charset="0"/>
                <a:cs typeface="Times New Roman" pitchFamily="18" charset="0"/>
              </a:rPr>
              <a:t>- Xếp vào thùng, sọt sạch đưa về nơi râm mát, sạch sẽ để sơ chế, đóng gói trước khi đưa đi tiêu thụ. </a:t>
            </a:r>
            <a:endParaRPr lang="en-US" sz="2000">
              <a:latin typeface="Times New Roman" pitchFamily="18" charset="0"/>
              <a:cs typeface="Times New Roman" pitchFamily="18" charset="0"/>
            </a:endParaRPr>
          </a:p>
          <a:p>
            <a:pPr algn="just">
              <a:spcBef>
                <a:spcPts val="0"/>
              </a:spcBef>
            </a:pPr>
            <a:r>
              <a:rPr lang="nl-NL" sz="2000">
                <a:latin typeface="Times New Roman" pitchFamily="18" charset="0"/>
                <a:cs typeface="Times New Roman" pitchFamily="18" charset="0"/>
              </a:rPr>
              <a:t>Không được ngâm nước, không làm giập nát dễ tạo điều kiện cho nấm và vi khuẩn xâm nhập, gây thối.</a:t>
            </a:r>
            <a:endParaRPr lang="en-US" sz="2000">
              <a:latin typeface="Times New Roman" pitchFamily="18" charset="0"/>
              <a:cs typeface="Times New Roman" pitchFamily="18" charset="0"/>
            </a:endParaRPr>
          </a:p>
          <a:p>
            <a:pPr algn="just">
              <a:spcBef>
                <a:spcPts val="0"/>
              </a:spcBef>
            </a:pPr>
            <a:r>
              <a:rPr lang="nl-NL" sz="2000" smtClean="0">
                <a:latin typeface="Times New Roman" pitchFamily="18" charset="0"/>
                <a:cs typeface="Times New Roman" pitchFamily="18" charset="0"/>
              </a:rPr>
              <a:t>* </a:t>
            </a:r>
            <a:r>
              <a:rPr lang="nl-NL" sz="2000">
                <a:latin typeface="Times New Roman" pitchFamily="18" charset="0"/>
                <a:cs typeface="Times New Roman" pitchFamily="18" charset="0"/>
              </a:rPr>
              <a:t>Tiêu chuẩn </a:t>
            </a:r>
            <a:r>
              <a:rPr lang="nl-NL" sz="2000">
                <a:latin typeface="Times New Roman" pitchFamily="18" charset="0"/>
                <a:cs typeface="Times New Roman" pitchFamily="18" charset="0"/>
              </a:rPr>
              <a:t>chất </a:t>
            </a:r>
            <a:r>
              <a:rPr lang="nl-NL" sz="2000" smtClean="0">
                <a:latin typeface="Times New Roman" pitchFamily="18" charset="0"/>
                <a:cs typeface="Times New Roman" pitchFamily="18" charset="0"/>
              </a:rPr>
              <a:t>lượng</a:t>
            </a:r>
          </a:p>
          <a:p>
            <a:pPr algn="just">
              <a:spcBef>
                <a:spcPts val="0"/>
              </a:spcBef>
            </a:pPr>
            <a:r>
              <a:rPr lang="nl-NL" sz="2000">
                <a:latin typeface="Times New Roman" pitchFamily="18" charset="0"/>
                <a:cs typeface="Times New Roman" pitchFamily="18" charset="0"/>
              </a:rPr>
              <a:t>- Củ tươi, màu trắng nhạt đến đậm. </a:t>
            </a:r>
            <a:endParaRPr lang="en-US" sz="2000">
              <a:latin typeface="Times New Roman" pitchFamily="18" charset="0"/>
              <a:cs typeface="Times New Roman" pitchFamily="18" charset="0"/>
            </a:endParaRPr>
          </a:p>
          <a:p>
            <a:pPr algn="just">
              <a:spcBef>
                <a:spcPts val="0"/>
              </a:spcBef>
            </a:pPr>
            <a:r>
              <a:rPr lang="nl-NL" sz="2000">
                <a:latin typeface="Times New Roman" pitchFamily="18" charset="0"/>
                <a:cs typeface="Times New Roman" pitchFamily="18" charset="0"/>
              </a:rPr>
              <a:t>- Không có bệnh, côn trùng và những chất không tốt trên bề mặt </a:t>
            </a:r>
            <a:r>
              <a:rPr lang="nl-NL" sz="2000">
                <a:latin typeface="Times New Roman" pitchFamily="18" charset="0"/>
                <a:cs typeface="Times New Roman" pitchFamily="18" charset="0"/>
              </a:rPr>
              <a:t>củ</a:t>
            </a:r>
            <a:r>
              <a:rPr lang="nl-NL" sz="2000" smtClean="0">
                <a:latin typeface="Times New Roman" pitchFamily="18" charset="0"/>
                <a:cs typeface="Times New Roman" pitchFamily="18" charset="0"/>
              </a:rPr>
              <a:t>. </a:t>
            </a:r>
            <a:endParaRPr lang="en-US" sz="2000">
              <a:latin typeface="Times New Roman" pitchFamily="18" charset="0"/>
              <a:cs typeface="Times New Roman" pitchFamily="18" charset="0"/>
            </a:endParaRPr>
          </a:p>
          <a:p>
            <a:pPr marL="0" indent="0" algn="just">
              <a:spcBef>
                <a:spcPts val="0"/>
              </a:spcBef>
              <a:buNone/>
            </a:pPr>
            <a:endParaRPr lang="en-US" sz="2000">
              <a:latin typeface="Times New Roman" pitchFamily="18" charset="0"/>
              <a:cs typeface="Times New Roman"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778584" y="3776343"/>
            <a:ext cx="4176900" cy="2604712"/>
          </a:xfrm>
          <a:prstGeom prst="rect">
            <a:avLst/>
          </a:prstGeom>
          <a:noFill/>
          <a:ln>
            <a:noFill/>
          </a:ln>
        </p:spPr>
      </p:pic>
      <p:sp>
        <p:nvSpPr>
          <p:cNvPr id="8" name="Rectangle 7"/>
          <p:cNvSpPr/>
          <p:nvPr/>
        </p:nvSpPr>
        <p:spPr>
          <a:xfrm>
            <a:off x="4778584" y="6406277"/>
            <a:ext cx="4069832" cy="369332"/>
          </a:xfrm>
          <a:prstGeom prst="rect">
            <a:avLst/>
          </a:prstGeom>
        </p:spPr>
        <p:txBody>
          <a:bodyPr wrap="none">
            <a:spAutoFit/>
          </a:bodyPr>
          <a:lstStyle/>
          <a:p>
            <a:r>
              <a:rPr lang="nl-NL" i="1">
                <a:latin typeface="Times New Roman" pitchFamily="18" charset="0"/>
                <a:cs typeface="Times New Roman" pitchFamily="18" charset="0"/>
              </a:rPr>
              <a:t>Hình 16. Su hào đạt tiêu chuẩn thu hoạch</a:t>
            </a:r>
            <a:endParaRPr lang="en-US" i="1">
              <a:latin typeface="Times New Roman" pitchFamily="18" charset="0"/>
              <a:cs typeface="Times New Roman" pitchFamily="18" charset="0"/>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17032"/>
            <a:ext cx="4320480" cy="2664024"/>
          </a:xfrm>
          <a:prstGeom prst="rect">
            <a:avLst/>
          </a:prstGeom>
          <a:noFill/>
          <a:ln>
            <a:noFill/>
          </a:ln>
        </p:spPr>
      </p:pic>
      <p:sp>
        <p:nvSpPr>
          <p:cNvPr id="10" name="Rectangle 9"/>
          <p:cNvSpPr/>
          <p:nvPr/>
        </p:nvSpPr>
        <p:spPr>
          <a:xfrm>
            <a:off x="241152" y="6381055"/>
            <a:ext cx="4231992" cy="369332"/>
          </a:xfrm>
          <a:prstGeom prst="rect">
            <a:avLst/>
          </a:prstGeom>
        </p:spPr>
        <p:txBody>
          <a:bodyPr wrap="none">
            <a:spAutoFit/>
          </a:bodyPr>
          <a:lstStyle/>
          <a:p>
            <a:r>
              <a:rPr lang="nl-NL" i="1">
                <a:latin typeface="Times New Roman" pitchFamily="18" charset="0"/>
                <a:cs typeface="Times New Roman" pitchFamily="18" charset="0"/>
              </a:rPr>
              <a:t>Hình 15: Vận chuyển xu hào đến nơi sơ chế</a:t>
            </a:r>
            <a:endParaRPr lang="en-US" i="1">
              <a:latin typeface="Times New Roman" pitchFamily="18" charset="0"/>
              <a:cs typeface="Times New Roman" pitchFamily="18" charset="0"/>
            </a:endParaRPr>
          </a:p>
        </p:txBody>
      </p:sp>
      <p:sp>
        <p:nvSpPr>
          <p:cNvPr id="12" name="Title 1"/>
          <p:cNvSpPr>
            <a:spLocks noGrp="1"/>
          </p:cNvSpPr>
          <p:nvPr>
            <p:ph type="title"/>
          </p:nvPr>
        </p:nvSpPr>
        <p:spPr>
          <a:xfrm>
            <a:off x="165282" y="116632"/>
            <a:ext cx="4383732" cy="566936"/>
          </a:xfrm>
        </p:spPr>
        <p:txBody>
          <a:bodyPr>
            <a:normAutofit fontScale="90000"/>
          </a:bodyPr>
          <a:lstStyle/>
          <a:p>
            <a:r>
              <a:rPr lang="nl-NL" sz="3600" b="1" smtClean="0">
                <a:solidFill>
                  <a:srgbClr val="FF0000"/>
                </a:solidFill>
              </a:rPr>
              <a:t>3.3</a:t>
            </a:r>
            <a:r>
              <a:rPr lang="nl-NL" sz="3600" b="1">
                <a:solidFill>
                  <a:srgbClr val="FF0000"/>
                </a:solidFill>
              </a:rPr>
              <a:t>. Thu hoạch </a:t>
            </a:r>
            <a:r>
              <a:rPr lang="nl-NL" sz="3600" b="1">
                <a:solidFill>
                  <a:srgbClr val="FF0000"/>
                </a:solidFill>
              </a:rPr>
              <a:t>su </a:t>
            </a:r>
            <a:r>
              <a:rPr lang="nl-NL" sz="3600" b="1" smtClean="0">
                <a:solidFill>
                  <a:srgbClr val="FF0000"/>
                </a:solidFill>
              </a:rPr>
              <a:t>hào</a:t>
            </a:r>
            <a:endParaRPr lang="en-US" sz="27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988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56F36FA-FFD8-46B0-96AD-B814ABC521F1}" type="datetime1">
              <a:rPr lang="en-SG" smtClean="0"/>
              <a:pPr>
                <a:defRPr/>
              </a:pPr>
              <a:t>22/1/2017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21</a:t>
            </a:fld>
            <a:endParaRPr lang="en-SG"/>
          </a:p>
        </p:txBody>
      </p:sp>
      <p:sp>
        <p:nvSpPr>
          <p:cNvPr id="7" name="Rectangle 6"/>
          <p:cNvSpPr/>
          <p:nvPr/>
        </p:nvSpPr>
        <p:spPr>
          <a:xfrm>
            <a:off x="467544" y="1692091"/>
            <a:ext cx="8352928" cy="3170099"/>
          </a:xfrm>
          <a:prstGeom prst="rect">
            <a:avLst/>
          </a:prstGeom>
        </p:spPr>
        <p:txBody>
          <a:bodyPr wrap="square">
            <a:spAutoFit/>
          </a:bodyPr>
          <a:lstStyle/>
          <a:p>
            <a:r>
              <a:rPr lang="nl-NL" sz="4000" b="1" i="1" smtClean="0">
                <a:solidFill>
                  <a:srgbClr val="FF0000"/>
                </a:solidFill>
                <a:latin typeface="Times New Roman" pitchFamily="18" charset="0"/>
                <a:cs typeface="Times New Roman" pitchFamily="18" charset="0"/>
              </a:rPr>
              <a:t>Câu </a:t>
            </a:r>
            <a:r>
              <a:rPr lang="nl-NL" sz="4000" b="1" i="1">
                <a:solidFill>
                  <a:srgbClr val="FF0000"/>
                </a:solidFill>
                <a:latin typeface="Times New Roman" pitchFamily="18" charset="0"/>
                <a:cs typeface="Times New Roman" pitchFamily="18" charset="0"/>
              </a:rPr>
              <a:t>1. </a:t>
            </a:r>
            <a:endParaRPr lang="nl-NL" sz="4000" b="1" i="1" smtClean="0">
              <a:solidFill>
                <a:srgbClr val="FF0000"/>
              </a:solidFill>
              <a:latin typeface="Times New Roman" pitchFamily="18" charset="0"/>
              <a:cs typeface="Times New Roman" pitchFamily="18" charset="0"/>
            </a:endParaRPr>
          </a:p>
          <a:p>
            <a:r>
              <a:rPr lang="nl-NL" sz="4000" smtClean="0">
                <a:latin typeface="Times New Roman" pitchFamily="18" charset="0"/>
                <a:cs typeface="Times New Roman" pitchFamily="18" charset="0"/>
              </a:rPr>
              <a:t>	</a:t>
            </a:r>
            <a:r>
              <a:rPr lang="nl-NL" sz="4000">
                <a:latin typeface="Times New Roman" pitchFamily="18" charset="0"/>
                <a:cs typeface="Times New Roman" pitchFamily="18" charset="0"/>
              </a:rPr>
              <a:t>So sánh kĩ thuật thu hoạch nông sản trong bài học với việc làm thực tế của anh chị trong thực tiễn? Rút kinh nghiệm cho bản thân</a:t>
            </a:r>
            <a:r>
              <a:rPr lang="nl-NL" sz="4000">
                <a:latin typeface="Times New Roman" pitchFamily="18" charset="0"/>
                <a:cs typeface="Times New Roman" pitchFamily="18" charset="0"/>
              </a:rPr>
              <a:t>? </a:t>
            </a:r>
            <a:endParaRPr lang="en-US" sz="4000">
              <a:latin typeface="Times New Roman" pitchFamily="18" charset="0"/>
              <a:cs typeface="Times New Roman" pitchFamily="18" charset="0"/>
            </a:endParaRPr>
          </a:p>
        </p:txBody>
      </p:sp>
      <p:pic>
        <p:nvPicPr>
          <p:cNvPr id="8" name="Picture 2" descr="https://encrypted-tbn2.gstatic.com/images?q=tbn:ANd9GcREOI4nARhSw_6gpd7qMv9Qv2b5492M-IglNtfNsoDqUqW-u7en"/>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539750" y="333375"/>
            <a:ext cx="15382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077418" y="558254"/>
            <a:ext cx="4498347" cy="769441"/>
          </a:xfrm>
          <a:prstGeom prst="rect">
            <a:avLst/>
          </a:prstGeom>
        </p:spPr>
        <p:txBody>
          <a:bodyPr wrap="none">
            <a:spAutoFit/>
          </a:bodyPr>
          <a:lstStyle/>
          <a:p>
            <a:r>
              <a:rPr lang="nl-NL" sz="4400" b="1" smtClean="0">
                <a:solidFill>
                  <a:srgbClr val="FF0000"/>
                </a:solidFill>
                <a:latin typeface="Times New Roman" pitchFamily="18" charset="0"/>
                <a:cs typeface="Times New Roman" pitchFamily="18" charset="0"/>
              </a:rPr>
              <a:t>Câu </a:t>
            </a:r>
            <a:r>
              <a:rPr lang="nl-NL" sz="4400" b="1">
                <a:solidFill>
                  <a:srgbClr val="FF0000"/>
                </a:solidFill>
                <a:latin typeface="Times New Roman" pitchFamily="18" charset="0"/>
                <a:cs typeface="Times New Roman" pitchFamily="18" charset="0"/>
              </a:rPr>
              <a:t>hỏi thảo luận</a:t>
            </a:r>
            <a:endParaRPr lang="en-US" sz="4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620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40650" y="49213"/>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330825"/>
            <a:ext cx="7413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5" descr="3d butter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6391275"/>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6" descr="duck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43888" y="5373688"/>
            <a:ext cx="647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7" name="AutoShape 17"/>
          <p:cNvSpPr>
            <a:spLocks noChangeArrowheads="1"/>
          </p:cNvSpPr>
          <p:nvPr/>
        </p:nvSpPr>
        <p:spPr bwMode="auto">
          <a:xfrm>
            <a:off x="2339975" y="6308725"/>
            <a:ext cx="152400" cy="152400"/>
          </a:xfrm>
          <a:prstGeom prst="star4">
            <a:avLst>
              <a:gd name="adj" fmla="val 12500"/>
            </a:avLst>
          </a:prstGeom>
          <a:solidFill>
            <a:srgbClr val="FFFF00"/>
          </a:solidFill>
          <a:ln w="57150" algn="ctr">
            <a:solidFill>
              <a:srgbClr val="F8F2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a:solidFill>
                <a:srgbClr val="FFFF00"/>
              </a:solidFill>
              <a:latin typeface="Times New Roman" pitchFamily="18" charset="0"/>
              <a:cs typeface="Times New Roman" pitchFamily="18" charset="0"/>
            </a:endParaRPr>
          </a:p>
        </p:txBody>
      </p:sp>
      <p:sp>
        <p:nvSpPr>
          <p:cNvPr id="337923" name="AutoShape 3"/>
          <p:cNvSpPr>
            <a:spLocks noChangeArrowheads="1"/>
          </p:cNvSpPr>
          <p:nvPr/>
        </p:nvSpPr>
        <p:spPr bwMode="auto">
          <a:xfrm>
            <a:off x="6443663" y="6381750"/>
            <a:ext cx="152400" cy="152400"/>
          </a:xfrm>
          <a:prstGeom prst="star4">
            <a:avLst>
              <a:gd name="adj" fmla="val 12500"/>
            </a:avLst>
          </a:prstGeom>
          <a:solidFill>
            <a:srgbClr val="FFFF00"/>
          </a:solidFill>
          <a:ln w="57150" algn="ctr">
            <a:solidFill>
              <a:srgbClr val="F8F2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a:solidFill>
                <a:srgbClr val="0000FF"/>
              </a:solidFill>
              <a:latin typeface="Times New Roman" pitchFamily="18" charset="0"/>
              <a:cs typeface="Times New Roman" pitchFamily="18" charset="0"/>
            </a:endParaRPr>
          </a:p>
        </p:txBody>
      </p:sp>
      <p:pic>
        <p:nvPicPr>
          <p:cNvPr id="4106" name="Picture 8" descr="tr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7780338" y="49213"/>
            <a:ext cx="12557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WordArt 18"/>
          <p:cNvSpPr>
            <a:spLocks noChangeArrowheads="1" noChangeShapeType="1" noTextEdit="1"/>
          </p:cNvSpPr>
          <p:nvPr/>
        </p:nvSpPr>
        <p:spPr bwMode="auto">
          <a:xfrm>
            <a:off x="539750" y="1530350"/>
            <a:ext cx="8012113" cy="5327650"/>
          </a:xfrm>
          <a:prstGeom prst="rect">
            <a:avLst/>
          </a:prstGeom>
        </p:spPr>
        <p:txBody>
          <a:bodyPr spcFirstLastPara="1" wrap="none" fromWordArt="1">
            <a:prstTxWarp prst="textArchUp">
              <a:avLst>
                <a:gd name="adj" fmla="val 10035819"/>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4108"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7938" y="66675"/>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8" descr="tr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625" y="-19050"/>
            <a:ext cx="12954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 Box 12"/>
          <p:cNvSpPr txBox="1">
            <a:spLocks noChangeArrowheads="1"/>
          </p:cNvSpPr>
          <p:nvPr/>
        </p:nvSpPr>
        <p:spPr bwMode="auto">
          <a:xfrm>
            <a:off x="971550" y="125413"/>
            <a:ext cx="72723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600">
                <a:latin typeface="Times New Roman" pitchFamily="18" charset="0"/>
                <a:cs typeface="Times New Roman" pitchFamily="18" charset="0"/>
              </a:rPr>
              <a:t>ỦY BAN NHÂN DÂN TỈNH QUẢNG NINH</a:t>
            </a:r>
          </a:p>
          <a:p>
            <a:pPr algn="ctr" eaLnBrk="1" hangingPunct="1"/>
            <a:r>
              <a:rPr lang="en-US" sz="2600" b="1">
                <a:latin typeface="Times New Roman" pitchFamily="18" charset="0"/>
                <a:cs typeface="Times New Roman" pitchFamily="18" charset="0"/>
              </a:rPr>
              <a:t>SỞ GIÁO DỤC VÀ ĐÀO TẠO</a:t>
            </a:r>
          </a:p>
        </p:txBody>
      </p:sp>
      <p:cxnSp>
        <p:nvCxnSpPr>
          <p:cNvPr id="3" name="Straight Connector 2"/>
          <p:cNvCxnSpPr/>
          <p:nvPr/>
        </p:nvCxnSpPr>
        <p:spPr>
          <a:xfrm>
            <a:off x="2916238" y="985838"/>
            <a:ext cx="3240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WordArt 27"/>
          <p:cNvSpPr>
            <a:spLocks noChangeArrowheads="1" noChangeShapeType="1" noTextEdit="1"/>
          </p:cNvSpPr>
          <p:nvPr/>
        </p:nvSpPr>
        <p:spPr bwMode="auto">
          <a:xfrm>
            <a:off x="334963" y="2997200"/>
            <a:ext cx="8413750" cy="2303463"/>
          </a:xfrm>
          <a:prstGeom prst="rect">
            <a:avLst/>
          </a:prstGeom>
        </p:spPr>
        <p:txBody>
          <a:bodyPr wrap="none" fromWordArt="1">
            <a:prstTxWarp prst="textPlain">
              <a:avLst>
                <a:gd name="adj" fmla="val 50000"/>
              </a:avLst>
            </a:prstTxWarp>
          </a:bodyPr>
          <a:lstStyle/>
          <a:p>
            <a:pPr algn="ctr"/>
            <a:r>
              <a:rPr lang="en-US" sz="2800" b="1" kern="10">
                <a:ln w="3175">
                  <a:solidFill>
                    <a:srgbClr val="FF0000"/>
                  </a:solidFill>
                  <a:round/>
                  <a:headEnd/>
                  <a:tailEnd/>
                </a:ln>
                <a:solidFill>
                  <a:srgbClr val="FFFF00"/>
                </a:solidFill>
                <a:latin typeface="Times New Roman"/>
                <a:cs typeface="Times New Roman"/>
              </a:rPr>
              <a:t>Bài </a:t>
            </a:r>
            <a:r>
              <a:rPr lang="en-US" sz="2800" b="1" kern="10">
                <a:ln w="3175">
                  <a:solidFill>
                    <a:srgbClr val="FF0000"/>
                  </a:solidFill>
                  <a:round/>
                  <a:headEnd/>
                  <a:tailEnd/>
                </a:ln>
                <a:solidFill>
                  <a:srgbClr val="FFFF00"/>
                </a:solidFill>
                <a:latin typeface="Times New Roman"/>
                <a:cs typeface="Times New Roman"/>
              </a:rPr>
              <a:t>9</a:t>
            </a:r>
            <a:r>
              <a:rPr lang="en-US" sz="2800" b="1" kern="10" smtClean="0">
                <a:ln w="3175">
                  <a:solidFill>
                    <a:srgbClr val="FF0000"/>
                  </a:solidFill>
                  <a:round/>
                  <a:headEnd/>
                  <a:tailEnd/>
                </a:ln>
                <a:solidFill>
                  <a:srgbClr val="FFFF00"/>
                </a:solidFill>
                <a:latin typeface="Times New Roman"/>
                <a:cs typeface="Times New Roman"/>
              </a:rPr>
              <a:t>: </a:t>
            </a:r>
            <a:r>
              <a:rPr lang="en-US" sz="2800" b="1" kern="10">
                <a:ln w="3175">
                  <a:solidFill>
                    <a:srgbClr val="FF0000"/>
                  </a:solidFill>
                  <a:round/>
                  <a:headEnd/>
                  <a:tailEnd/>
                </a:ln>
                <a:solidFill>
                  <a:srgbClr val="FFFF00"/>
                </a:solidFill>
                <a:latin typeface="Times New Roman"/>
                <a:cs typeface="Times New Roman"/>
              </a:rPr>
              <a:t>Kết thúc</a:t>
            </a:r>
          </a:p>
          <a:p>
            <a:pPr algn="ctr"/>
            <a:r>
              <a:rPr lang="en-US" sz="2800" b="1" kern="10">
                <a:ln w="3175">
                  <a:solidFill>
                    <a:srgbClr val="FF0000"/>
                  </a:solidFill>
                  <a:round/>
                  <a:headEnd/>
                  <a:tailEnd/>
                </a:ln>
                <a:solidFill>
                  <a:srgbClr val="FFFF00"/>
                </a:solidFill>
                <a:latin typeface="Times New Roman"/>
                <a:cs typeface="Times New Roman"/>
              </a:rPr>
              <a:t>Mời nghiên cứu tiếp Bài </a:t>
            </a:r>
            <a:r>
              <a:rPr lang="en-US" sz="2800" b="1" kern="10" smtClean="0">
                <a:ln w="3175">
                  <a:solidFill>
                    <a:srgbClr val="FF0000"/>
                  </a:solidFill>
                  <a:round/>
                  <a:headEnd/>
                  <a:tailEnd/>
                </a:ln>
                <a:solidFill>
                  <a:srgbClr val="FFFF00"/>
                </a:solidFill>
                <a:latin typeface="Times New Roman"/>
                <a:cs typeface="Times New Roman"/>
              </a:rPr>
              <a:t>10</a:t>
            </a:r>
            <a:endParaRPr lang="en-US" sz="2800" b="1" kern="10">
              <a:ln w="3175">
                <a:solidFill>
                  <a:srgbClr val="FF0000"/>
                </a:solidFill>
                <a:round/>
                <a:headEnd/>
                <a:tailEnd/>
              </a:ln>
              <a:solidFill>
                <a:srgbClr val="FFFF00"/>
              </a:solidFill>
              <a:latin typeface="Times New Roman"/>
              <a:cs typeface="Times New Roman"/>
            </a:endParaRPr>
          </a:p>
        </p:txBody>
      </p:sp>
      <p:sp>
        <p:nvSpPr>
          <p:cNvPr id="21" name="WordArt 31"/>
          <p:cNvSpPr>
            <a:spLocks noChangeArrowheads="1" noChangeShapeType="1" noTextEdit="1"/>
          </p:cNvSpPr>
          <p:nvPr/>
        </p:nvSpPr>
        <p:spPr bwMode="auto">
          <a:xfrm>
            <a:off x="269528" y="1740446"/>
            <a:ext cx="8594725" cy="647700"/>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a:t>
            </a:r>
            <a:r>
              <a:rPr lang="vi-VN" sz="3200" b="1" kern="10" smtClean="0">
                <a:ln w="3175">
                  <a:solidFill>
                    <a:srgbClr val="FF0000"/>
                  </a:solidFill>
                  <a:round/>
                  <a:headEnd/>
                  <a:tailEnd/>
                </a:ln>
                <a:solidFill>
                  <a:srgbClr val="FFFF00"/>
                </a:solidFill>
                <a:latin typeface="Times New Roman"/>
                <a:cs typeface="Times New Roman"/>
              </a:rPr>
              <a:t>DỤC</a:t>
            </a:r>
            <a:r>
              <a:rPr lang="en-US" sz="3200" b="1" kern="10" smtClean="0">
                <a:ln w="3175">
                  <a:solidFill>
                    <a:srgbClr val="FF0000"/>
                  </a:solidFill>
                  <a:round/>
                  <a:headEnd/>
                  <a:tailEnd/>
                </a:ln>
                <a:solidFill>
                  <a:srgbClr val="FFFF00"/>
                </a:solidFill>
                <a:latin typeface="Times New Roman"/>
                <a:cs typeface="Times New Roman"/>
              </a:rPr>
              <a:t> </a:t>
            </a:r>
            <a:r>
              <a:rPr lang="en-US" sz="3200" b="1" kern="10" smtClean="0">
                <a:ln w="3175">
                  <a:solidFill>
                    <a:srgbClr val="FF0000"/>
                  </a:solidFill>
                  <a:round/>
                  <a:headEnd/>
                  <a:tailEnd/>
                </a:ln>
                <a:solidFill>
                  <a:srgbClr val="FFFF00"/>
                </a:solidFill>
                <a:latin typeface="Times New Roman"/>
                <a:cs typeface="Times New Roman"/>
              </a:rPr>
              <a:t>KINH TẾ</a:t>
            </a:r>
            <a:endParaRPr lang="en-US" sz="3200" b="1" kern="10">
              <a:ln w="3175">
                <a:solidFill>
                  <a:srgbClr val="FF0000"/>
                </a:solidFill>
                <a:round/>
                <a:headEnd/>
                <a:tailEnd/>
              </a:ln>
              <a:solidFill>
                <a:srgbClr val="FFFF00"/>
              </a:solidFill>
              <a:latin typeface="Times New Roman"/>
              <a:cs typeface="Times New Roman"/>
            </a:endParaRPr>
          </a:p>
        </p:txBody>
      </p:sp>
    </p:spTree>
    <p:extLst>
      <p:ext uri="{BB962C8B-B14F-4D97-AF65-F5344CB8AC3E}">
        <p14:creationId xmlns:p14="http://schemas.microsoft.com/office/powerpoint/2010/main" val="2103488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6" repeatCount="indefinite" fill="hold" nodeType="withEffect">
                                  <p:stCondLst>
                                    <p:cond delay="1300"/>
                                  </p:stCondLst>
                                  <p:childTnLst>
                                    <p:animClr clrSpc="hsl" dir="cw">
                                      <p:cBhvr>
                                        <p:cTn id="6" dur="3000" fill="hold"/>
                                        <p:tgtEl>
                                          <p:spTgt spid="337937"/>
                                        </p:tgtEl>
                                        <p:attrNameLst>
                                          <p:attrName>stroke.color</p:attrName>
                                        </p:attrNameLst>
                                      </p:cBhvr>
                                      <p:to>
                                        <a:srgbClr val="F8F200"/>
                                      </p:to>
                                    </p:animClr>
                                    <p:set>
                                      <p:cBhvr>
                                        <p:cTn id="7" dur="3000" fill="hold"/>
                                        <p:tgtEl>
                                          <p:spTgt spid="337937"/>
                                        </p:tgtEl>
                                        <p:attrNameLst>
                                          <p:attrName>stroke.on</p:attrName>
                                        </p:attrNameLst>
                                      </p:cBhvr>
                                      <p:to>
                                        <p:strVal val="true"/>
                                      </p:to>
                                    </p:set>
                                  </p:childTnLst>
                                </p:cTn>
                              </p:par>
                              <p:par>
                                <p:cTn id="8" presetID="7" presetClass="emph" presetSubtype="6" repeatCount="indefinite" fill="hold" nodeType="withEffect">
                                  <p:stCondLst>
                                    <p:cond delay="1300"/>
                                  </p:stCondLst>
                                  <p:childTnLst>
                                    <p:animClr clrSpc="hsl" dir="cw">
                                      <p:cBhvr>
                                        <p:cTn id="9" dur="3000" fill="hold"/>
                                        <p:tgtEl>
                                          <p:spTgt spid="337923"/>
                                        </p:tgtEl>
                                        <p:attrNameLst>
                                          <p:attrName>stroke.color</p:attrName>
                                        </p:attrNameLst>
                                      </p:cBhvr>
                                      <p:to>
                                        <a:srgbClr val="F8F200"/>
                                      </p:to>
                                    </p:animClr>
                                    <p:set>
                                      <p:cBhvr>
                                        <p:cTn id="10" dur="3000" fill="hold"/>
                                        <p:tgtEl>
                                          <p:spTgt spid="337923"/>
                                        </p:tgtEl>
                                        <p:attrNameLst>
                                          <p:attrName>stroke.on</p:attrName>
                                        </p:attrNameLst>
                                      </p:cBhvr>
                                      <p:to>
                                        <p:strVal val="true"/>
                                      </p:to>
                                    </p:set>
                                  </p:childTnLst>
                                </p:cTn>
                              </p:par>
                              <p:par>
                                <p:cTn id="11" presetID="21" presetClass="emph" presetSubtype="0" repeatCount="2000" fill="hold" grpId="0" nodeType="withEffect" nodePh="1">
                                  <p:stCondLst>
                                    <p:cond delay="1300"/>
                                  </p:stCondLst>
                                  <p:endCondLst>
                                    <p:cond evt="begin" delay="0">
                                      <p:tn val="11"/>
                                    </p:cond>
                                  </p:endCondLst>
                                  <p:childTnLst>
                                    <p:animClr clrSpc="hsl" dir="cw">
                                      <p:cBhvr override="childStyle">
                                        <p:cTn id="12" dur="500" fill="hold"/>
                                        <p:tgtEl>
                                          <p:spTgt spid="19"/>
                                        </p:tgtEl>
                                        <p:attrNameLst>
                                          <p:attrName>style.color</p:attrName>
                                        </p:attrNameLst>
                                      </p:cBhvr>
                                      <p:by>
                                        <p:hsl h="7200000" s="0" l="0"/>
                                      </p:by>
                                    </p:animClr>
                                    <p:animClr clrSpc="hsl" dir="cw">
                                      <p:cBhvr>
                                        <p:cTn id="13" dur="500" fill="hold"/>
                                        <p:tgtEl>
                                          <p:spTgt spid="19"/>
                                        </p:tgtEl>
                                        <p:attrNameLst>
                                          <p:attrName>fillcolor</p:attrName>
                                        </p:attrNameLst>
                                      </p:cBhvr>
                                      <p:by>
                                        <p:hsl h="7200000" s="0" l="0"/>
                                      </p:by>
                                    </p:animClr>
                                    <p:animClr clrSpc="hsl" dir="cw">
                                      <p:cBhvr>
                                        <p:cTn id="14" dur="500" fill="hold"/>
                                        <p:tgtEl>
                                          <p:spTgt spid="19"/>
                                        </p:tgtEl>
                                        <p:attrNameLst>
                                          <p:attrName>stroke.color</p:attrName>
                                        </p:attrNameLst>
                                      </p:cBhvr>
                                      <p:by>
                                        <p:hsl h="7200000" s="0" l="0"/>
                                      </p:by>
                                    </p:animClr>
                                    <p:set>
                                      <p:cBhvr>
                                        <p:cTn id="15" dur="500" fill="hold"/>
                                        <p:tgtEl>
                                          <p:spTgt spid="19"/>
                                        </p:tgtEl>
                                        <p:attrNameLst>
                                          <p:attrName>fill.type</p:attrName>
                                        </p:attrNameLst>
                                      </p:cBhvr>
                                      <p:to>
                                        <p:strVal val="solid"/>
                                      </p:to>
                                    </p:se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640960" cy="6264696"/>
          </a:xfrm>
        </p:spPr>
        <p:txBody>
          <a:bodyPr numCol="1">
            <a:normAutofit lnSpcReduction="10000"/>
          </a:bodyPr>
          <a:lstStyle/>
          <a:p>
            <a:pPr marL="0" indent="0" algn="just">
              <a:buNone/>
            </a:pPr>
            <a:r>
              <a:rPr lang="id-ID" sz="3200" b="1">
                <a:solidFill>
                  <a:srgbClr val="FF0000"/>
                </a:solidFill>
              </a:rPr>
              <a:t>Đặt vấn đề:</a:t>
            </a:r>
            <a:r>
              <a:rPr lang="id-ID" sz="3200">
                <a:solidFill>
                  <a:srgbClr val="FF0000"/>
                </a:solidFill>
              </a:rPr>
              <a:t> </a:t>
            </a:r>
            <a:endParaRPr lang="en-US" sz="3200" smtClean="0">
              <a:solidFill>
                <a:srgbClr val="FF0000"/>
              </a:solidFill>
            </a:endParaRPr>
          </a:p>
          <a:p>
            <a:pPr algn="just">
              <a:lnSpc>
                <a:spcPct val="150000"/>
              </a:lnSpc>
            </a:pPr>
            <a:r>
              <a:rPr lang="en-US" sz="2800" smtClean="0"/>
              <a:t>Do </a:t>
            </a:r>
            <a:r>
              <a:rPr lang="en-US" sz="2800"/>
              <a:t>nước ta điều kiện khí hậu nóng ẩm mưa nhiều thuận lợi cho các loại vi sinh vật gây bệnh hại phát triển, đồng thời công nghệ sau thu hái, bảo quản và chế biến lạc hậu đã làm tổn thất sau thu hoạch nông sản ở Việt Nam khá cao. Sự hao hụt này xẩy ra ở tất cả các khâu trước, trong và sau thu hoạch bao gồm hao hụt về số lượng do rơi vãi trong thu hái, vận chuyển, do sự bay hơi nước của sản phẩm trong tự nhiên và do vi sinh vật gây ra. </a:t>
            </a:r>
          </a:p>
          <a:p>
            <a:pPr algn="just"/>
            <a:endParaRPr lang="en-SG">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756F36FA-FFD8-46B0-96AD-B814ABC521F1}" type="datetime1">
              <a:rPr lang="en-SG" smtClean="0"/>
              <a:pPr>
                <a:defRPr/>
              </a:pPr>
              <a:t>22/1/2017</a:t>
            </a:fld>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3</a:t>
            </a:fld>
            <a:endParaRPr lang="en-SG"/>
          </a:p>
        </p:txBody>
      </p:sp>
    </p:spTree>
    <p:extLst>
      <p:ext uri="{BB962C8B-B14F-4D97-AF65-F5344CB8AC3E}">
        <p14:creationId xmlns:p14="http://schemas.microsoft.com/office/powerpoint/2010/main" val="63179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88" y="548680"/>
            <a:ext cx="8889900" cy="936104"/>
          </a:xfrm>
        </p:spPr>
        <p:txBody>
          <a:bodyPr>
            <a:noAutofit/>
          </a:bodyPr>
          <a:lstStyle/>
          <a:p>
            <a:pPr marL="0" indent="0" fontAlgn="base" hangingPunct="0">
              <a:buNone/>
            </a:pPr>
            <a:r>
              <a:rPr lang="id-ID" sz="2400" b="1" smtClean="0">
                <a:solidFill>
                  <a:srgbClr val="FF0000"/>
                </a:solidFill>
                <a:latin typeface="Times New Roman" pitchFamily="18" charset="0"/>
                <a:cs typeface="Times New Roman" pitchFamily="18" charset="0"/>
              </a:rPr>
              <a:t>1.1</a:t>
            </a:r>
            <a:r>
              <a:rPr lang="en-US" sz="2400" b="1" smtClean="0">
                <a:solidFill>
                  <a:srgbClr val="FF0000"/>
                </a:solidFill>
              </a:rPr>
              <a:t>. </a:t>
            </a:r>
            <a:r>
              <a:rPr lang="en-US" sz="2400" b="1" smtClean="0">
                <a:solidFill>
                  <a:srgbClr val="FF0000"/>
                </a:solidFill>
              </a:rPr>
              <a:t>Thời </a:t>
            </a:r>
            <a:r>
              <a:rPr lang="en-US" sz="2400" b="1">
                <a:solidFill>
                  <a:srgbClr val="FF0000"/>
                </a:solidFill>
              </a:rPr>
              <a:t>điểm thu hoạch</a:t>
            </a:r>
            <a:endParaRPr lang="en-US" sz="2400">
              <a:solidFill>
                <a:srgbClr val="FF0000"/>
              </a:solidFill>
            </a:endParaRPr>
          </a:p>
          <a:p>
            <a:r>
              <a:rPr lang="en-US" sz="2400"/>
              <a:t>Nguyên tắc chung là </a:t>
            </a:r>
            <a:r>
              <a:rPr lang="en-US" sz="2400"/>
              <a:t>khi </a:t>
            </a:r>
            <a:r>
              <a:rPr lang="en-US" sz="2400" smtClean="0"/>
              <a:t>ngô chín </a:t>
            </a:r>
            <a:r>
              <a:rPr lang="en-US" sz="2400"/>
              <a:t>sinh lí thì có thể thu hoạch. </a:t>
            </a: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4</a:t>
            </a:fld>
            <a:endParaRPr lang="en-SG"/>
          </a:p>
        </p:txBody>
      </p:sp>
      <p:sp>
        <p:nvSpPr>
          <p:cNvPr id="8" name="Title 1"/>
          <p:cNvSpPr>
            <a:spLocks noGrp="1"/>
          </p:cNvSpPr>
          <p:nvPr>
            <p:ph type="title"/>
          </p:nvPr>
        </p:nvSpPr>
        <p:spPr>
          <a:xfrm>
            <a:off x="179512" y="116632"/>
            <a:ext cx="5040560" cy="467736"/>
          </a:xfrm>
        </p:spPr>
        <p:txBody>
          <a:bodyPr>
            <a:noAutofit/>
          </a:bodyPr>
          <a:lstStyle/>
          <a:p>
            <a:r>
              <a:rPr lang="id-ID" sz="2800" b="1">
                <a:solidFill>
                  <a:srgbClr val="FF0000"/>
                </a:solidFill>
                <a:latin typeface="Times New Roman" pitchFamily="18" charset="0"/>
                <a:cs typeface="Times New Roman" pitchFamily="18" charset="0"/>
              </a:rPr>
              <a:t>1. </a:t>
            </a:r>
            <a:r>
              <a:rPr lang="en-US" sz="2800" b="1">
                <a:solidFill>
                  <a:srgbClr val="FF0000"/>
                </a:solidFill>
              </a:rPr>
              <a:t>Kĩ thuật thu hoạch ngô</a:t>
            </a:r>
            <a:endParaRPr lang="en-SG" sz="2800" b="1">
              <a:solidFill>
                <a:srgbClr val="FF0000"/>
              </a:solidFill>
              <a:latin typeface="Times New Roman" pitchFamily="18" charset="0"/>
              <a:cs typeface="Times New Roman" pitchFamily="18" charset="0"/>
            </a:endParaRPr>
          </a:p>
        </p:txBody>
      </p:sp>
      <p:sp>
        <p:nvSpPr>
          <p:cNvPr id="7" name="Content Placeholder 2"/>
          <p:cNvSpPr txBox="1">
            <a:spLocks/>
          </p:cNvSpPr>
          <p:nvPr/>
        </p:nvSpPr>
        <p:spPr>
          <a:xfrm>
            <a:off x="7640" y="1484784"/>
            <a:ext cx="8956848" cy="525658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hangingPunct="0">
              <a:buNone/>
            </a:pPr>
            <a:r>
              <a:rPr lang="en-US" sz="2400" b="1">
                <a:solidFill>
                  <a:srgbClr val="FF0000"/>
                </a:solidFill>
                <a:latin typeface="Times New Roman" pitchFamily="18" charset="0"/>
                <a:cs typeface="Times New Roman" pitchFamily="18" charset="0"/>
              </a:rPr>
              <a:t>1.2. Kĩ thuật thu hoạch ngô</a:t>
            </a:r>
            <a:endParaRPr lang="en-US" sz="2400">
              <a:solidFill>
                <a:srgbClr val="FF0000"/>
              </a:solidFill>
              <a:latin typeface="Times New Roman" pitchFamily="18" charset="0"/>
              <a:cs typeface="Times New Roman" pitchFamily="18" charset="0"/>
            </a:endParaRPr>
          </a:p>
          <a:p>
            <a:pPr marL="0" indent="0" algn="just" hangingPunct="0">
              <a:buNone/>
            </a:pPr>
            <a:r>
              <a:rPr lang="en-US" sz="2400">
                <a:latin typeface="Times New Roman" pitchFamily="18" charset="0"/>
                <a:cs typeface="Times New Roman" pitchFamily="18" charset="0"/>
              </a:rPr>
              <a:t>* Chuẩn bị nhân lực, dụng cụ, bao bì thu hoạch</a:t>
            </a:r>
          </a:p>
          <a:p>
            <a:pPr algn="just"/>
            <a:r>
              <a:rPr lang="en-US" sz="2400" smtClean="0">
                <a:latin typeface="Times New Roman" pitchFamily="18" charset="0"/>
                <a:cs typeface="Times New Roman" pitchFamily="18" charset="0"/>
              </a:rPr>
              <a:t>Thiết </a:t>
            </a:r>
            <a:r>
              <a:rPr lang="en-US" sz="2400">
                <a:latin typeface="Times New Roman" pitchFamily="18" charset="0"/>
                <a:cs typeface="Times New Roman" pitchFamily="18" charset="0"/>
              </a:rPr>
              <a:t>bị, dụng cụ cần được chuẩn bị khi thu hoạch, gồm: Bao tải, gùi, xe vận chuyển khi thu hoạch... Nhân lực cũng là điều kiện không thể thiếu ảnh hưởng đến năng suất thu hoạch.</a:t>
            </a:r>
          </a:p>
          <a:p>
            <a:pPr marL="0" indent="0" algn="just">
              <a:buNone/>
            </a:pPr>
            <a:r>
              <a:rPr lang="en-US" sz="2400">
                <a:latin typeface="Times New Roman" pitchFamily="18" charset="0"/>
                <a:cs typeface="Times New Roman" pitchFamily="18" charset="0"/>
              </a:rPr>
              <a:t>* Kĩ thuật thu hoạch</a:t>
            </a:r>
          </a:p>
          <a:p>
            <a:pPr algn="just"/>
            <a:r>
              <a:rPr lang="en-US" sz="2400" smtClean="0">
                <a:latin typeface="Times New Roman" pitchFamily="18" charset="0"/>
                <a:cs typeface="Times New Roman" pitchFamily="18" charset="0"/>
              </a:rPr>
              <a:t>Gặp </a:t>
            </a:r>
            <a:r>
              <a:rPr lang="en-US" sz="2400">
                <a:latin typeface="Times New Roman" pitchFamily="18" charset="0"/>
                <a:cs typeface="Times New Roman" pitchFamily="18" charset="0"/>
              </a:rPr>
              <a:t>ngày khô, nắng cần nhanh chóng thu hoạch ngô đã chín về rải mỏng phơi khô.</a:t>
            </a:r>
          </a:p>
          <a:p>
            <a:pPr algn="just"/>
            <a:r>
              <a:rPr lang="en-US" sz="2400" smtClean="0">
                <a:latin typeface="Times New Roman" pitchFamily="18" charset="0"/>
                <a:cs typeface="Times New Roman" pitchFamily="18" charset="0"/>
              </a:rPr>
              <a:t>Ở </a:t>
            </a:r>
            <a:r>
              <a:rPr lang="en-US" sz="2400">
                <a:latin typeface="Times New Roman" pitchFamily="18" charset="0"/>
                <a:cs typeface="Times New Roman" pitchFamily="18" charset="0"/>
              </a:rPr>
              <a:t>những vùng ngô hàng hoá, nên thu ngô đã bóc sạch lá bi và râu ngô rồi đem về sấy hoặc phơi ngô ngay. Ở vùng sâu, vùng xa có thể thu cả lá bi để lên sàn gác bếp vừa hong khô vừa bào quản hoặc thu ngô với một ít lá bi đã bóc để treo lên sào, lên dây trong nhà những khi gặp trời mưa phùn như vụ ngô Đông ở miền Bắc.</a:t>
            </a:r>
          </a:p>
        </p:txBody>
      </p:sp>
    </p:spTree>
    <p:extLst>
      <p:ext uri="{BB962C8B-B14F-4D97-AF65-F5344CB8AC3E}">
        <p14:creationId xmlns:p14="http://schemas.microsoft.com/office/powerpoint/2010/main" val="25782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charRg st="25" end="89"/>
                                            </p:txEl>
                                          </p:spTgt>
                                        </p:tgtEl>
                                        <p:attrNameLst>
                                          <p:attrName>style.visibility</p:attrName>
                                        </p:attrNameLst>
                                      </p:cBhvr>
                                      <p:to>
                                        <p:strVal val="visible"/>
                                      </p:to>
                                    </p:set>
                                    <p:animEffect transition="in" filter="barn(inVertical)">
                                      <p:cBhvr>
                                        <p:cTn id="10" dur="500"/>
                                        <p:tgtEl>
                                          <p:spTgt spid="3">
                                            <p:txEl>
                                              <p:charRg st="25" end="8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anim calcmode="lin" valueType="num">
                                      <p:cBhvr>
                                        <p:cTn id="2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000"/>
                                        <p:tgtEl>
                                          <p:spTgt spid="7">
                                            <p:txEl>
                                              <p:pRg st="3" end="3"/>
                                            </p:txEl>
                                          </p:spTgt>
                                        </p:tgtEl>
                                      </p:cBhvr>
                                    </p:animEffect>
                                    <p:anim calcmode="lin" valueType="num">
                                      <p:cBhvr>
                                        <p:cTn id="3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1000"/>
                                        <p:tgtEl>
                                          <p:spTgt spid="7">
                                            <p:txEl>
                                              <p:pRg st="4" end="4"/>
                                            </p:txEl>
                                          </p:spTgt>
                                        </p:tgtEl>
                                      </p:cBhvr>
                                    </p:animEffect>
                                    <p:anim calcmode="lin" valueType="num">
                                      <p:cBhvr>
                                        <p:cTn id="3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5</a:t>
            </a:fld>
            <a:endParaRPr lang="en-SG"/>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51096" y="836712"/>
            <a:ext cx="4404825" cy="3024336"/>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36712"/>
            <a:ext cx="4211960" cy="3024336"/>
          </a:xfrm>
          <a:prstGeom prst="rect">
            <a:avLst/>
          </a:prstGeom>
          <a:noFill/>
          <a:ln>
            <a:noFill/>
          </a:ln>
        </p:spPr>
      </p:pic>
      <p:sp>
        <p:nvSpPr>
          <p:cNvPr id="10" name="Rectangle 9"/>
          <p:cNvSpPr/>
          <p:nvPr/>
        </p:nvSpPr>
        <p:spPr>
          <a:xfrm>
            <a:off x="2151798" y="4064744"/>
            <a:ext cx="4957896" cy="400110"/>
          </a:xfrm>
          <a:prstGeom prst="rect">
            <a:avLst/>
          </a:prstGeom>
        </p:spPr>
        <p:txBody>
          <a:bodyPr wrap="none">
            <a:spAutoFit/>
          </a:bodyPr>
          <a:lstStyle/>
          <a:p>
            <a:r>
              <a:rPr lang="nl-NL" sz="2000"/>
              <a:t>Hình 01: Thu hoạch ngô bằng tay và bằng máy</a:t>
            </a:r>
            <a:endParaRPr lang="en-US" sz="2000"/>
          </a:p>
        </p:txBody>
      </p:sp>
      <p:sp>
        <p:nvSpPr>
          <p:cNvPr id="11" name="Rectangle 10"/>
          <p:cNvSpPr/>
          <p:nvPr/>
        </p:nvSpPr>
        <p:spPr>
          <a:xfrm>
            <a:off x="183392" y="116632"/>
            <a:ext cx="4162933" cy="461665"/>
          </a:xfrm>
          <a:prstGeom prst="rect">
            <a:avLst/>
          </a:prstGeom>
        </p:spPr>
        <p:txBody>
          <a:bodyPr wrap="square">
            <a:spAutoFit/>
          </a:bodyPr>
          <a:lstStyle/>
          <a:p>
            <a:pPr marL="0" indent="0" algn="just" hangingPunct="0">
              <a:buNone/>
            </a:pPr>
            <a:r>
              <a:rPr lang="en-US" sz="2400" b="1">
                <a:solidFill>
                  <a:srgbClr val="FF0000"/>
                </a:solidFill>
                <a:latin typeface="Times New Roman" pitchFamily="18" charset="0"/>
                <a:cs typeface="Times New Roman" pitchFamily="18" charset="0"/>
              </a:rPr>
              <a:t>1.2. Kĩ thuật thu hoạch ngô</a:t>
            </a:r>
            <a:endParaRPr lang="en-US" sz="2400">
              <a:solidFill>
                <a:srgbClr val="FF0000"/>
              </a:solidFill>
              <a:latin typeface="Times New Roman" pitchFamily="18" charset="0"/>
              <a:cs typeface="Times New Roman" pitchFamily="18" charset="0"/>
            </a:endParaRPr>
          </a:p>
        </p:txBody>
      </p:sp>
      <p:sp>
        <p:nvSpPr>
          <p:cNvPr id="12" name="Content Placeholder 2"/>
          <p:cNvSpPr>
            <a:spLocks noGrp="1"/>
          </p:cNvSpPr>
          <p:nvPr>
            <p:ph idx="1"/>
          </p:nvPr>
        </p:nvSpPr>
        <p:spPr>
          <a:xfrm>
            <a:off x="281357" y="4725144"/>
            <a:ext cx="8646619" cy="1728192"/>
          </a:xfrm>
        </p:spPr>
        <p:txBody>
          <a:bodyPr>
            <a:normAutofit/>
          </a:bodyPr>
          <a:lstStyle/>
          <a:p>
            <a:r>
              <a:rPr lang="nl-NL" smtClean="0"/>
              <a:t>Nếu </a:t>
            </a:r>
            <a:r>
              <a:rPr lang="nl-NL"/>
              <a:t>ngô chín vào đợt mưa dài ngày, cần vặt râu, bẻ gập bắp ngô chúi xuống để nước mưa không thấm vào bên trong làm thối hỏng hạt ngô. Đến khi nắng ráo sẽ thu về </a:t>
            </a:r>
            <a:r>
              <a:rPr lang="nl-NL"/>
              <a:t>phơi</a:t>
            </a:r>
            <a:r>
              <a:rPr lang="nl-NL" smtClean="0"/>
              <a:t>.</a:t>
            </a:r>
            <a:endParaRPr lang="en-US"/>
          </a:p>
        </p:txBody>
      </p:sp>
    </p:spTree>
    <p:extLst>
      <p:ext uri="{BB962C8B-B14F-4D97-AF65-F5344CB8AC3E}">
        <p14:creationId xmlns:p14="http://schemas.microsoft.com/office/powerpoint/2010/main" val="115253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392" y="586432"/>
            <a:ext cx="5981806" cy="2338512"/>
          </a:xfrm>
        </p:spPr>
        <p:txBody>
          <a:bodyPr>
            <a:normAutofit fontScale="92500" lnSpcReduction="20000"/>
          </a:bodyPr>
          <a:lstStyle/>
          <a:p>
            <a:pPr algn="just">
              <a:lnSpc>
                <a:spcPct val="120000"/>
              </a:lnSpc>
            </a:pPr>
            <a:r>
              <a:rPr lang="nl-NL" smtClean="0">
                <a:latin typeface="Times New Roman" pitchFamily="18" charset="0"/>
                <a:cs typeface="Times New Roman" pitchFamily="18" charset="0"/>
              </a:rPr>
              <a:t>Ngô </a:t>
            </a:r>
            <a:r>
              <a:rPr lang="nl-NL">
                <a:latin typeface="Times New Roman" pitchFamily="18" charset="0"/>
                <a:cs typeface="Times New Roman" pitchFamily="18" charset="0"/>
              </a:rPr>
              <a:t>bẻ về không nên đổ đống vì ngô tươi có độ ẩm cao dễ bị thối mốc.</a:t>
            </a:r>
            <a:r>
              <a:rPr lang="en-US">
                <a:latin typeface="Times New Roman" pitchFamily="18" charset="0"/>
                <a:cs typeface="Times New Roman" pitchFamily="18" charset="0"/>
              </a:rPr>
              <a:t> </a:t>
            </a:r>
            <a:r>
              <a:rPr lang="nl-NL">
                <a:latin typeface="Times New Roman" pitchFamily="18" charset="0"/>
                <a:cs typeface="Times New Roman" pitchFamily="18" charset="0"/>
              </a:rPr>
              <a:t>- Việc cắt bỏ thân lá trước khi thu hoạch khoảng 7-10 ngày là cần thiết để tập trung dinh dưỡng vào bắp và hạn chế sự xâm nhập của dịch hại vào hạt qua thân, lá </a:t>
            </a:r>
            <a:r>
              <a:rPr lang="nl-NL">
                <a:latin typeface="Times New Roman" pitchFamily="18" charset="0"/>
                <a:cs typeface="Times New Roman" pitchFamily="18" charset="0"/>
              </a:rPr>
              <a:t>cây</a:t>
            </a:r>
            <a:r>
              <a:rPr lang="nl-NL"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6</a:t>
            </a:fld>
            <a:endParaRPr lang="en-SG"/>
          </a:p>
        </p:txBody>
      </p:sp>
      <p:grpSp>
        <p:nvGrpSpPr>
          <p:cNvPr id="7" name="Group 6"/>
          <p:cNvGrpSpPr>
            <a:grpSpLocks/>
          </p:cNvGrpSpPr>
          <p:nvPr/>
        </p:nvGrpSpPr>
        <p:grpSpPr bwMode="auto">
          <a:xfrm>
            <a:off x="6462861" y="0"/>
            <a:ext cx="2670175" cy="2444434"/>
            <a:chOff x="5892" y="11861"/>
            <a:chExt cx="4890" cy="4152"/>
          </a:xfrm>
        </p:grpSpPr>
        <p:pic>
          <p:nvPicPr>
            <p:cNvPr id="8" name="Picture 7" descr="Description: DSC099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 y="11861"/>
              <a:ext cx="4890" cy="325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1"/>
            <p:cNvSpPr txBox="1">
              <a:spLocks noChangeArrowheads="1"/>
            </p:cNvSpPr>
            <p:nvPr/>
          </p:nvSpPr>
          <p:spPr bwMode="auto">
            <a:xfrm>
              <a:off x="6100" y="15413"/>
              <a:ext cx="4357" cy="600"/>
            </a:xfrm>
            <a:prstGeom prst="rect">
              <a:avLst/>
            </a:prstGeom>
            <a:solidFill>
              <a:srgbClr val="FFFFFF"/>
            </a:solidFill>
            <a:ln w="9525">
              <a:solidFill>
                <a:srgbClr val="000000"/>
              </a:solidFill>
              <a:miter lim="800000"/>
              <a:headEnd/>
              <a:tailEnd/>
            </a:ln>
          </p:spPr>
          <p:txBody>
            <a:bodyPr rot="0" vert="horz" wrap="square" lIns="36000" tIns="36000" rIns="36000" bIns="36000" anchor="t" anchorCtr="0" upright="1">
              <a:noAutofit/>
            </a:bodyPr>
            <a:lstStyle/>
            <a:p>
              <a:pPr algn="ctr">
                <a:lnSpc>
                  <a:spcPct val="115000"/>
                </a:lnSpc>
                <a:spcBef>
                  <a:spcPts val="600"/>
                </a:spcBef>
                <a:spcAft>
                  <a:spcPts val="600"/>
                </a:spcAft>
                <a:tabLst>
                  <a:tab pos="457200" algn="l"/>
                  <a:tab pos="1238250" algn="l"/>
                </a:tabLst>
              </a:pPr>
              <a:r>
                <a:rPr lang="nl-NL" i="1">
                  <a:effectLst/>
                  <a:latin typeface="Times New Roman"/>
                  <a:ea typeface="Times New Roman"/>
                  <a:cs typeface="Times New Roman"/>
                </a:rPr>
                <a:t>Hình 02: Máy tách hạt</a:t>
              </a:r>
              <a:endParaRPr lang="en-US" i="1">
                <a:effectLst/>
                <a:latin typeface="Times New Roman"/>
                <a:ea typeface="Calibri"/>
                <a:cs typeface="Times New Roman"/>
              </a:endParaRPr>
            </a:p>
            <a:p>
              <a:pPr algn="just">
                <a:lnSpc>
                  <a:spcPct val="115000"/>
                </a:lnSpc>
                <a:spcAft>
                  <a:spcPts val="1000"/>
                </a:spcAft>
              </a:pPr>
              <a:r>
                <a:rPr lang="en-US" sz="1400" i="1">
                  <a:effectLst/>
                  <a:latin typeface="Times New Roman"/>
                  <a:ea typeface="Calibri"/>
                  <a:cs typeface="Times New Roman"/>
                </a:rPr>
                <a:t> </a:t>
              </a:r>
            </a:p>
          </p:txBody>
        </p:sp>
      </p:grpSp>
      <p:sp>
        <p:nvSpPr>
          <p:cNvPr id="10" name="Content Placeholder 2"/>
          <p:cNvSpPr txBox="1">
            <a:spLocks/>
          </p:cNvSpPr>
          <p:nvPr/>
        </p:nvSpPr>
        <p:spPr>
          <a:xfrm>
            <a:off x="179512" y="2825552"/>
            <a:ext cx="8775954" cy="403244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nl-NL" sz="2500" b="1" smtClean="0">
                <a:solidFill>
                  <a:srgbClr val="FF0000"/>
                </a:solidFill>
                <a:latin typeface="Times New Roman" pitchFamily="18" charset="0"/>
                <a:cs typeface="Times New Roman" pitchFamily="18" charset="0"/>
              </a:rPr>
              <a:t>Tách hạt</a:t>
            </a:r>
            <a:endParaRPr lang="en-US" sz="2500" b="1" smtClean="0">
              <a:solidFill>
                <a:srgbClr val="FF0000"/>
              </a:solidFill>
              <a:latin typeface="Times New Roman" pitchFamily="18" charset="0"/>
              <a:cs typeface="Times New Roman" pitchFamily="18" charset="0"/>
            </a:endParaRPr>
          </a:p>
          <a:p>
            <a:pPr algn="just"/>
            <a:r>
              <a:rPr lang="nl-NL" sz="2500" smtClean="0">
                <a:latin typeface="Times New Roman" pitchFamily="18" charset="0"/>
                <a:cs typeface="Times New Roman" pitchFamily="18" charset="0"/>
              </a:rPr>
              <a:t>- Phần lớn hạt ngô được tách ra khỏi bắp trước khi phơi, sấy. Nó sẽ giúp chúng ta tiết kiệm năng lượng, thiết bị phơi, sấy; phơi sấy nhanh hơn và tiết kiệm kho chứa sau này.</a:t>
            </a:r>
            <a:endParaRPr lang="en-US" sz="2500" smtClean="0">
              <a:latin typeface="Times New Roman" pitchFamily="18" charset="0"/>
              <a:cs typeface="Times New Roman" pitchFamily="18" charset="0"/>
            </a:endParaRPr>
          </a:p>
          <a:p>
            <a:pPr algn="just"/>
            <a:r>
              <a:rPr lang="nl-NL" sz="2500" smtClean="0">
                <a:latin typeface="Times New Roman" pitchFamily="18" charset="0"/>
                <a:cs typeface="Times New Roman" pitchFamily="18" charset="0"/>
              </a:rPr>
              <a:t>- Có thể tách hạt bằng tay (thủ công) và bằng máy (cơ giới), nhưng phải bảo đảm sự nguyên vẹn của hạt ngô, giữ gìn và bảo vệ phôi hạt (nếu hạt làm giống) </a:t>
            </a:r>
            <a:endParaRPr lang="en-US" sz="2500" smtClean="0">
              <a:latin typeface="Times New Roman" pitchFamily="18" charset="0"/>
              <a:cs typeface="Times New Roman" pitchFamily="18" charset="0"/>
            </a:endParaRPr>
          </a:p>
          <a:p>
            <a:pPr algn="just"/>
            <a:r>
              <a:rPr lang="nl-NL" sz="2500" smtClean="0">
                <a:latin typeface="Times New Roman" pitchFamily="18" charset="0"/>
                <a:cs typeface="Times New Roman" pitchFamily="18" charset="0"/>
              </a:rPr>
              <a:t>- Cũng có thể bảo quản ngô cả bắp mà không cần tách hạt như trong bảo quản ngô giống.</a:t>
            </a:r>
            <a:endParaRPr lang="en-US" sz="2500" smtClean="0">
              <a:latin typeface="Times New Roman" pitchFamily="18" charset="0"/>
              <a:cs typeface="Times New Roman" pitchFamily="18" charset="0"/>
            </a:endParaRPr>
          </a:p>
          <a:p>
            <a:pPr algn="just"/>
            <a:endParaRPr lang="en-US" sz="2500">
              <a:latin typeface="Times New Roman" pitchFamily="18" charset="0"/>
              <a:cs typeface="Times New Roman" pitchFamily="18" charset="0"/>
            </a:endParaRPr>
          </a:p>
        </p:txBody>
      </p:sp>
      <p:sp>
        <p:nvSpPr>
          <p:cNvPr id="11" name="Rectangle 10"/>
          <p:cNvSpPr/>
          <p:nvPr/>
        </p:nvSpPr>
        <p:spPr>
          <a:xfrm>
            <a:off x="183392" y="87015"/>
            <a:ext cx="4162933" cy="461665"/>
          </a:xfrm>
          <a:prstGeom prst="rect">
            <a:avLst/>
          </a:prstGeom>
        </p:spPr>
        <p:txBody>
          <a:bodyPr wrap="square">
            <a:spAutoFit/>
          </a:bodyPr>
          <a:lstStyle/>
          <a:p>
            <a:pPr marL="0" indent="0" algn="just" hangingPunct="0">
              <a:buNone/>
            </a:pPr>
            <a:r>
              <a:rPr lang="en-US" sz="2400" b="1">
                <a:solidFill>
                  <a:srgbClr val="FF0000"/>
                </a:solidFill>
                <a:latin typeface="Times New Roman" pitchFamily="18" charset="0"/>
                <a:cs typeface="Times New Roman" pitchFamily="18" charset="0"/>
              </a:rPr>
              <a:t>1.2. Kĩ thuật thu hoạch ngô</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9990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1000"/>
                                        <p:tgtEl>
                                          <p:spTgt spid="10">
                                            <p:txEl>
                                              <p:pRg st="2" end="2"/>
                                            </p:txEl>
                                          </p:spTgt>
                                        </p:tgtEl>
                                      </p:cBhvr>
                                    </p:animEffect>
                                    <p:anim calcmode="lin" valueType="num">
                                      <p:cBhvr>
                                        <p:cTn id="2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1000"/>
                                        <p:tgtEl>
                                          <p:spTgt spid="10">
                                            <p:txEl>
                                              <p:pRg st="3" end="3"/>
                                            </p:txEl>
                                          </p:spTgt>
                                        </p:tgtEl>
                                      </p:cBhvr>
                                    </p:animEffect>
                                    <p:anim calcmode="lin" valueType="num">
                                      <p:cBhvr>
                                        <p:cTn id="3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3392" y="548680"/>
            <a:ext cx="5180696" cy="2016224"/>
          </a:xfrm>
        </p:spPr>
        <p:txBody>
          <a:bodyPr>
            <a:normAutofit fontScale="92500" lnSpcReduction="10000"/>
          </a:bodyPr>
          <a:lstStyle/>
          <a:p>
            <a:pPr fontAlgn="base" hangingPunct="0"/>
            <a:r>
              <a:rPr lang="nl-NL">
                <a:latin typeface="Times New Roman" pitchFamily="18" charset="0"/>
                <a:cs typeface="Times New Roman" pitchFamily="18" charset="0"/>
              </a:rPr>
              <a:t>* Phơi ngô</a:t>
            </a:r>
            <a:endParaRPr lang="en-US">
              <a:latin typeface="Times New Roman" pitchFamily="18" charset="0"/>
              <a:cs typeface="Times New Roman" pitchFamily="18" charset="0"/>
            </a:endParaRPr>
          </a:p>
          <a:p>
            <a:r>
              <a:rPr lang="nl-NL">
                <a:latin typeface="Times New Roman" pitchFamily="18" charset="0"/>
                <a:cs typeface="Times New Roman" pitchFamily="18" charset="0"/>
              </a:rPr>
              <a:t>Phơi ngô là cách làm khô cổ truyền đơn giản, dễ áp dụng rộng rãi, nhu cầu đầu tư ban đầu thấp.</a:t>
            </a:r>
            <a:endParaRPr lang="en-US">
              <a:latin typeface="Times New Roman" pitchFamily="18" charset="0"/>
              <a:cs typeface="Times New Roman" pitchFamily="18" charset="0"/>
            </a:endParaRPr>
          </a:p>
          <a:p>
            <a:r>
              <a:rPr lang="nl-NL">
                <a:latin typeface="Times New Roman" pitchFamily="18" charset="0"/>
                <a:cs typeface="Times New Roman" pitchFamily="18" charset="0"/>
              </a:rPr>
              <a:t>Phơi ngô trên sân hoặc dàn </a:t>
            </a:r>
            <a:r>
              <a:rPr lang="nl-NL">
                <a:latin typeface="Times New Roman" pitchFamily="18" charset="0"/>
                <a:cs typeface="Times New Roman" pitchFamily="18" charset="0"/>
              </a:rPr>
              <a:t>phơi</a:t>
            </a:r>
            <a:r>
              <a:rPr lang="nl-NL"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pic>
        <p:nvPicPr>
          <p:cNvPr id="5" name="Picture 4" descr="http://t2.gstatic.com/images?q=tbn:ANd9GcQlafBGxj2ZkjJLlqi8hCuchiQGhtyecfUn5lZWGpT2PCVrFcd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508104" y="81974"/>
            <a:ext cx="3456384" cy="2260203"/>
          </a:xfrm>
          <a:prstGeom prst="rect">
            <a:avLst/>
          </a:prstGeom>
          <a:noFill/>
          <a:ln>
            <a:noFill/>
          </a:ln>
        </p:spPr>
      </p:pic>
      <p:sp>
        <p:nvSpPr>
          <p:cNvPr id="4" name="Rectangle 3"/>
          <p:cNvSpPr/>
          <p:nvPr/>
        </p:nvSpPr>
        <p:spPr>
          <a:xfrm>
            <a:off x="6468247" y="2195572"/>
            <a:ext cx="1917513" cy="369332"/>
          </a:xfrm>
          <a:prstGeom prst="rect">
            <a:avLst/>
          </a:prstGeom>
        </p:spPr>
        <p:txBody>
          <a:bodyPr wrap="none">
            <a:spAutoFit/>
          </a:bodyPr>
          <a:lstStyle/>
          <a:p>
            <a:r>
              <a:rPr lang="nl-NL" i="1">
                <a:latin typeface="Times New Roman" pitchFamily="18" charset="0"/>
                <a:cs typeface="Times New Roman" pitchFamily="18" charset="0"/>
              </a:rPr>
              <a:t>Hình 03: Phơi ngô</a:t>
            </a:r>
            <a:endParaRPr lang="en-US" i="1">
              <a:latin typeface="Times New Roman" pitchFamily="18" charset="0"/>
              <a:cs typeface="Times New Roman" pitchFamily="18" charset="0"/>
            </a:endParaRPr>
          </a:p>
        </p:txBody>
      </p:sp>
      <p:sp>
        <p:nvSpPr>
          <p:cNvPr id="8" name="Content Placeholder 1"/>
          <p:cNvSpPr txBox="1">
            <a:spLocks/>
          </p:cNvSpPr>
          <p:nvPr/>
        </p:nvSpPr>
        <p:spPr>
          <a:xfrm>
            <a:off x="183392" y="2564904"/>
            <a:ext cx="8781096" cy="431036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nl-NL" sz="2400" smtClean="0">
                <a:latin typeface="Times New Roman" pitchFamily="18" charset="0"/>
                <a:cs typeface="Times New Roman" pitchFamily="18" charset="0"/>
              </a:rPr>
              <a:t>Có thể phơi cả bắp cho đến khi đạt độ khô cần thiết cho quá trình bảo quản. Trước khi phơi bắp ngô phải được bóc bỏ hết lá bẹ và râu ngô. Có thể sử dụng lá bẹ để bó nhiều bắp thành túm treo phơi và bảo quản nguyên bắp.</a:t>
            </a:r>
            <a:endParaRPr lang="en-US" sz="2400" smtClean="0">
              <a:latin typeface="Times New Roman" pitchFamily="18" charset="0"/>
              <a:cs typeface="Times New Roman" pitchFamily="18" charset="0"/>
            </a:endParaRPr>
          </a:p>
          <a:p>
            <a:pPr algn="just"/>
            <a:r>
              <a:rPr lang="nl-NL" sz="2400" smtClean="0">
                <a:latin typeface="Times New Roman" pitchFamily="18" charset="0"/>
                <a:cs typeface="Times New Roman" pitchFamily="18" charset="0"/>
              </a:rPr>
              <a:t>- Phơi ngô thật khô, kiểm tra bằng cách cắn hay đập thấy hạt vỡ vụn thành các mảnh sắc cạnh, sàng sảy sạch tạp chất và loại bỏ hạt non, hạt lép.</a:t>
            </a:r>
            <a:endParaRPr lang="en-US" sz="2400" smtClean="0">
              <a:latin typeface="Times New Roman" pitchFamily="18" charset="0"/>
              <a:cs typeface="Times New Roman" pitchFamily="18" charset="0"/>
            </a:endParaRPr>
          </a:p>
          <a:p>
            <a:pPr algn="just"/>
            <a:r>
              <a:rPr lang="nl-NL" sz="2400" smtClean="0">
                <a:latin typeface="Times New Roman" pitchFamily="18" charset="0"/>
                <a:cs typeface="Times New Roman" pitchFamily="18" charset="0"/>
              </a:rPr>
              <a:t>- Sân phơi: Sân phơi phải khô, sạch, thoáng, dễ thoát nước. Nên láng thêm một lớp xi măng sẫm màu và tạo độ dốc thoát nước mưa cho sân. Trên sân đất phải lót cót hoặc tấm nhựa (màu càng sẫm càng tốt).</a:t>
            </a:r>
            <a:endParaRPr lang="en-US" sz="2400" smtClean="0">
              <a:latin typeface="Times New Roman" pitchFamily="18" charset="0"/>
              <a:cs typeface="Times New Roman" pitchFamily="18" charset="0"/>
            </a:endParaRPr>
          </a:p>
          <a:p>
            <a:pPr marL="0" indent="0" algn="just">
              <a:buFont typeface="Wingdings 2"/>
              <a:buNone/>
            </a:pPr>
            <a:endParaRPr lang="en-US" sz="2400">
              <a:latin typeface="Times New Roman" pitchFamily="18" charset="0"/>
              <a:cs typeface="Times New Roman" pitchFamily="18" charset="0"/>
            </a:endParaRPr>
          </a:p>
        </p:txBody>
      </p:sp>
      <p:sp>
        <p:nvSpPr>
          <p:cNvPr id="9" name="Rectangle 8"/>
          <p:cNvSpPr/>
          <p:nvPr/>
        </p:nvSpPr>
        <p:spPr>
          <a:xfrm>
            <a:off x="183392" y="116632"/>
            <a:ext cx="4162933" cy="461665"/>
          </a:xfrm>
          <a:prstGeom prst="rect">
            <a:avLst/>
          </a:prstGeom>
        </p:spPr>
        <p:txBody>
          <a:bodyPr wrap="square">
            <a:spAutoFit/>
          </a:bodyPr>
          <a:lstStyle/>
          <a:p>
            <a:pPr marL="0" indent="0" algn="just" hangingPunct="0">
              <a:buNone/>
            </a:pPr>
            <a:r>
              <a:rPr lang="en-US" sz="2400" b="1">
                <a:solidFill>
                  <a:srgbClr val="FF0000"/>
                </a:solidFill>
                <a:latin typeface="Times New Roman" pitchFamily="18" charset="0"/>
                <a:cs typeface="Times New Roman" pitchFamily="18" charset="0"/>
              </a:rPr>
              <a:t>1.2. Kĩ thuật thu hoạch ngô</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528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1000"/>
                                        <p:tgtEl>
                                          <p:spTgt spid="8">
                                            <p:txEl>
                                              <p:pRg st="1" end="1"/>
                                            </p:txEl>
                                          </p:spTgt>
                                        </p:tgtEl>
                                      </p:cBhvr>
                                    </p:animEffect>
                                    <p:anim calcmode="lin" valueType="num">
                                      <p:cBhvr>
                                        <p:cTn id="3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1000"/>
                                        <p:tgtEl>
                                          <p:spTgt spid="8">
                                            <p:txEl>
                                              <p:pRg st="2" end="2"/>
                                            </p:txEl>
                                          </p:spTgt>
                                        </p:tgtEl>
                                      </p:cBhvr>
                                    </p:animEffect>
                                    <p:anim calcmode="lin" valueType="num">
                                      <p:cBhvr>
                                        <p:cTn id="3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229600" cy="5343872"/>
          </a:xfrm>
        </p:spPr>
        <p:txBody>
          <a:bodyPr>
            <a:normAutofit fontScale="85000" lnSpcReduction="20000"/>
          </a:bodyPr>
          <a:lstStyle/>
          <a:p>
            <a:pPr algn="just">
              <a:lnSpc>
                <a:spcPct val="160000"/>
              </a:lnSpc>
            </a:pPr>
            <a:r>
              <a:rPr lang="nl-NL" b="1">
                <a:solidFill>
                  <a:srgbClr val="FF0000"/>
                </a:solidFill>
                <a:latin typeface="Times New Roman" pitchFamily="18" charset="0"/>
                <a:cs typeface="Times New Roman" pitchFamily="18" charset="0"/>
              </a:rPr>
              <a:t>* Sấy ngô</a:t>
            </a:r>
            <a:endParaRPr lang="en-US" b="1">
              <a:solidFill>
                <a:srgbClr val="FF0000"/>
              </a:solidFill>
              <a:latin typeface="Times New Roman" pitchFamily="18" charset="0"/>
              <a:cs typeface="Times New Roman" pitchFamily="18" charset="0"/>
            </a:endParaRPr>
          </a:p>
          <a:p>
            <a:pPr algn="just">
              <a:lnSpc>
                <a:spcPct val="160000"/>
              </a:lnSpc>
            </a:pPr>
            <a:r>
              <a:rPr lang="nl-NL">
                <a:latin typeface="Times New Roman" pitchFamily="18" charset="0"/>
                <a:cs typeface="Times New Roman" pitchFamily="18" charset="0"/>
              </a:rPr>
              <a:t>- Máy sấy MS: Là kiểu máy đơn giản của Viện Công nghệ sau thu hoạch. Máy sấy MS có ba loại giải pháp kết cấu giống nhau với sức chứa 200, 600 và 1.000 kg ngô hạt.</a:t>
            </a:r>
            <a:endParaRPr lang="en-US">
              <a:latin typeface="Times New Roman" pitchFamily="18" charset="0"/>
              <a:cs typeface="Times New Roman" pitchFamily="18" charset="0"/>
            </a:endParaRPr>
          </a:p>
          <a:p>
            <a:pPr algn="just">
              <a:lnSpc>
                <a:spcPct val="160000"/>
              </a:lnSpc>
            </a:pPr>
            <a:r>
              <a:rPr lang="nl-NL">
                <a:latin typeface="Times New Roman" pitchFamily="18" charset="0"/>
                <a:cs typeface="Times New Roman" pitchFamily="18" charset="0"/>
              </a:rPr>
              <a:t>+ Không nên sấy trực tiếp ngô bằng khói lò đốt</a:t>
            </a:r>
            <a:endParaRPr lang="en-US">
              <a:latin typeface="Times New Roman" pitchFamily="18" charset="0"/>
              <a:cs typeface="Times New Roman" pitchFamily="18" charset="0"/>
            </a:endParaRPr>
          </a:p>
          <a:p>
            <a:pPr algn="just">
              <a:lnSpc>
                <a:spcPct val="160000"/>
              </a:lnSpc>
            </a:pPr>
            <a:r>
              <a:rPr lang="nl-NL">
                <a:latin typeface="Times New Roman" pitchFamily="18" charset="0"/>
                <a:cs typeface="Times New Roman" pitchFamily="18" charset="0"/>
              </a:rPr>
              <a:t>+ Không sấy nông sản ở nhiệt độ quá cao (1000C)</a:t>
            </a:r>
            <a:endParaRPr lang="en-US">
              <a:latin typeface="Times New Roman" pitchFamily="18" charset="0"/>
              <a:cs typeface="Times New Roman" pitchFamily="18" charset="0"/>
            </a:endParaRPr>
          </a:p>
          <a:p>
            <a:pPr algn="just">
              <a:lnSpc>
                <a:spcPct val="160000"/>
              </a:lnSpc>
            </a:pPr>
            <a:r>
              <a:rPr lang="nl-NL">
                <a:latin typeface="Times New Roman" pitchFamily="18" charset="0"/>
                <a:cs typeface="Times New Roman" pitchFamily="18" charset="0"/>
              </a:rPr>
              <a:t>+ Nâng dần nhiệt độ để tránh sự nứt vỏ, sự hồ hóa…. trên bề mặt nông sản đối với những nông sản có vỏ mỏng và có hàm lượng tinh bột cao.</a:t>
            </a:r>
            <a:endParaRPr lang="en-US">
              <a:latin typeface="Times New Roman" pitchFamily="18" charset="0"/>
              <a:cs typeface="Times New Roman" pitchFamily="18" charset="0"/>
            </a:endParaRPr>
          </a:p>
          <a:p>
            <a:pPr algn="just" fontAlgn="base" hangingPunct="0">
              <a:lnSpc>
                <a:spcPct val="160000"/>
              </a:lnSpc>
            </a:pPr>
            <a:r>
              <a:rPr lang="nl-NL" smtClean="0">
                <a:latin typeface="Times New Roman" pitchFamily="18" charset="0"/>
                <a:cs typeface="Times New Roman" pitchFamily="18" charset="0"/>
              </a:rPr>
              <a:t>Phân </a:t>
            </a:r>
            <a:r>
              <a:rPr lang="nl-NL">
                <a:latin typeface="Times New Roman" pitchFamily="18" charset="0"/>
                <a:cs typeface="Times New Roman" pitchFamily="18" charset="0"/>
              </a:rPr>
              <a:t>loại và làm sạch nông sản</a:t>
            </a:r>
            <a:endParaRPr lang="en-US">
              <a:latin typeface="Times New Roman" pitchFamily="18" charset="0"/>
              <a:cs typeface="Times New Roman" pitchFamily="18" charset="0"/>
            </a:endParaRPr>
          </a:p>
          <a:p>
            <a:pPr algn="just">
              <a:lnSpc>
                <a:spcPct val="160000"/>
              </a:lnSpc>
            </a:pPr>
            <a:endParaRPr lang="en-US">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756F36FA-FFD8-46B0-96AD-B814ABC521F1}" type="datetime1">
              <a:rPr lang="en-SG" smtClean="0"/>
              <a:pPr>
                <a:defRPr/>
              </a:pPr>
              <a:t>22/1/2017</a:t>
            </a:fld>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8</a:t>
            </a:fld>
            <a:endParaRPr lang="en-SG"/>
          </a:p>
        </p:txBody>
      </p:sp>
      <p:sp>
        <p:nvSpPr>
          <p:cNvPr id="7" name="Rectangle 6"/>
          <p:cNvSpPr/>
          <p:nvPr/>
        </p:nvSpPr>
        <p:spPr>
          <a:xfrm>
            <a:off x="183392" y="260648"/>
            <a:ext cx="6116800" cy="523220"/>
          </a:xfrm>
          <a:prstGeom prst="rect">
            <a:avLst/>
          </a:prstGeom>
        </p:spPr>
        <p:txBody>
          <a:bodyPr wrap="square">
            <a:spAutoFit/>
          </a:bodyPr>
          <a:lstStyle/>
          <a:p>
            <a:pPr marL="0" indent="0" algn="just" hangingPunct="0">
              <a:buNone/>
            </a:pPr>
            <a:r>
              <a:rPr lang="en-US" sz="2800" b="1">
                <a:solidFill>
                  <a:srgbClr val="FF0000"/>
                </a:solidFill>
                <a:latin typeface="Times New Roman" pitchFamily="18" charset="0"/>
                <a:cs typeface="Times New Roman" pitchFamily="18" charset="0"/>
              </a:rPr>
              <a:t>1.2. Kĩ thuật thu hoạch ngô</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6145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84" y="260648"/>
            <a:ext cx="5328592" cy="864096"/>
          </a:xfrm>
        </p:spPr>
        <p:txBody>
          <a:bodyPr>
            <a:normAutofit fontScale="90000"/>
          </a:bodyPr>
          <a:lstStyle/>
          <a:p>
            <a:pPr>
              <a:lnSpc>
                <a:spcPct val="150000"/>
              </a:lnSpc>
            </a:pPr>
            <a:r>
              <a:rPr lang="nl-NL" sz="2800" b="1">
                <a:solidFill>
                  <a:srgbClr val="FF0000"/>
                </a:solidFill>
                <a:latin typeface="Times New Roman" pitchFamily="18" charset="0"/>
                <a:cs typeface="Times New Roman" pitchFamily="18" charset="0"/>
              </a:rPr>
              <a:t>2. Kĩ thuật thu hoạch quả có múi</a:t>
            </a:r>
            <a:r>
              <a:rPr lang="en-US" sz="2800">
                <a:solidFill>
                  <a:srgbClr val="FF0000"/>
                </a:solidFill>
                <a:latin typeface="Times New Roman" pitchFamily="18" charset="0"/>
                <a:cs typeface="Times New Roman" pitchFamily="18" charset="0"/>
              </a:rPr>
              <a:t/>
            </a:r>
            <a:br>
              <a:rPr lang="en-US" sz="2800">
                <a:solidFill>
                  <a:srgbClr val="FF0000"/>
                </a:solidFill>
                <a:latin typeface="Times New Roman" pitchFamily="18" charset="0"/>
                <a:cs typeface="Times New Roman" pitchFamily="18" charset="0"/>
              </a:rPr>
            </a:br>
            <a:r>
              <a:rPr lang="nl-NL" sz="2800" b="1">
                <a:solidFill>
                  <a:srgbClr val="FF0000"/>
                </a:solidFill>
                <a:latin typeface="Times New Roman" pitchFamily="18" charset="0"/>
                <a:cs typeface="Times New Roman" pitchFamily="18" charset="0"/>
              </a:rPr>
              <a:t>2.1. Xác định thời điểm </a:t>
            </a:r>
            <a:r>
              <a:rPr lang="nl-NL" sz="2800" b="1">
                <a:solidFill>
                  <a:srgbClr val="FF0000"/>
                </a:solidFill>
                <a:latin typeface="Times New Roman" pitchFamily="18" charset="0"/>
                <a:cs typeface="Times New Roman" pitchFamily="18" charset="0"/>
              </a:rPr>
              <a:t>thu </a:t>
            </a:r>
            <a:r>
              <a:rPr lang="nl-NL" sz="2800" b="1" smtClean="0">
                <a:solidFill>
                  <a:srgbClr val="FF0000"/>
                </a:solidFill>
                <a:latin typeface="Times New Roman" pitchFamily="18" charset="0"/>
                <a:cs typeface="Times New Roman" pitchFamily="18" charset="0"/>
              </a:rPr>
              <a:t>hoạch</a:t>
            </a:r>
            <a:endParaRPr lang="en-US" sz="280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55477"/>
            <a:ext cx="5410291" cy="3405763"/>
          </a:xfrm>
        </p:spPr>
        <p:txBody>
          <a:bodyPr>
            <a:normAutofit/>
          </a:bodyPr>
          <a:lstStyle/>
          <a:p>
            <a:pPr algn="just"/>
            <a:r>
              <a:rPr lang="nl-NL">
                <a:latin typeface="Times New Roman" pitchFamily="18" charset="0"/>
                <a:cs typeface="Times New Roman" pitchFamily="18" charset="0"/>
              </a:rPr>
              <a:t>Một trong những lỗi phổ biến nhất mà người nông dân mắc phải là thu hoạch quả quá sớm, khi chúng chưa chín, chưa đạt được hương vị tốt nhất. Vì vậy cần phải xác định độ chín của quả để thu hoạch. Để thu hoạch quả đúng độ chín cần căn cứ vào thời gian </a:t>
            </a:r>
            <a:r>
              <a:rPr lang="nl-NL">
                <a:latin typeface="Times New Roman" pitchFamily="18" charset="0"/>
                <a:cs typeface="Times New Roman" pitchFamily="18" charset="0"/>
              </a:rPr>
              <a:t>ra </a:t>
            </a:r>
            <a:r>
              <a:rPr lang="nl-NL" smtClean="0">
                <a:latin typeface="Times New Roman" pitchFamily="18" charset="0"/>
                <a:cs typeface="Times New Roman" pitchFamily="18" charset="0"/>
              </a:rPr>
              <a:t>hoa t</a:t>
            </a:r>
            <a:r>
              <a:rPr lang="nl-NL" sz="2800" smtClean="0">
                <a:latin typeface="Times New Roman" pitchFamily="18" charset="0"/>
                <a:cs typeface="Times New Roman" pitchFamily="18" charset="0"/>
              </a:rPr>
              <a:t>rên </a:t>
            </a:r>
            <a:r>
              <a:rPr lang="nl-NL" sz="2800">
                <a:latin typeface="Times New Roman" pitchFamily="18" charset="0"/>
                <a:cs typeface="Times New Roman" pitchFamily="18" charset="0"/>
              </a:rPr>
              <a:t>cây bưởi:</a:t>
            </a:r>
            <a:endParaRPr lang="en-US" sz="2800">
              <a:latin typeface="Times New Roman" pitchFamily="18" charset="0"/>
              <a:cs typeface="Times New Roman" pitchFamily="18" charset="0"/>
            </a:endParaRPr>
          </a:p>
          <a:p>
            <a:pPr marL="0" indent="0" algn="just">
              <a:buNone/>
            </a:pPr>
            <a:endParaRPr lang="en-US">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9</a:t>
            </a:fld>
            <a:endParaRPr lang="en-SG"/>
          </a:p>
        </p:txBody>
      </p:sp>
      <p:pic>
        <p:nvPicPr>
          <p:cNvPr id="7" name="Picture 6" descr="Description: http://t0.gstatic.com/images?q=tbn:ANd9GcT-n4pOqiAeCzAy67BfZ5CLYDwR3jcLpMTDQGS7TtZeLihIyymFGA"/>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580113" y="-30832"/>
            <a:ext cx="3560688" cy="2030095"/>
          </a:xfrm>
          <a:prstGeom prst="rect">
            <a:avLst/>
          </a:prstGeom>
          <a:noFill/>
        </p:spPr>
      </p:pic>
      <p:pic>
        <p:nvPicPr>
          <p:cNvPr id="8" name="Picture 7" descr="Description: http://farm2.static.flickr.com/1139/5130487437_0e19c40a60.jpg"/>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580113" y="1974969"/>
            <a:ext cx="3563887" cy="2430785"/>
          </a:xfrm>
          <a:prstGeom prst="rect">
            <a:avLst/>
          </a:prstGeom>
          <a:noFill/>
        </p:spPr>
      </p:pic>
      <p:sp>
        <p:nvSpPr>
          <p:cNvPr id="9" name="Rectangle 8"/>
          <p:cNvSpPr/>
          <p:nvPr/>
        </p:nvSpPr>
        <p:spPr>
          <a:xfrm>
            <a:off x="5444324" y="4405754"/>
            <a:ext cx="3730508" cy="369332"/>
          </a:xfrm>
          <a:prstGeom prst="rect">
            <a:avLst/>
          </a:prstGeom>
        </p:spPr>
        <p:txBody>
          <a:bodyPr wrap="none">
            <a:spAutoFit/>
          </a:bodyPr>
          <a:lstStyle/>
          <a:p>
            <a:r>
              <a:rPr lang="nl-NL" i="1">
                <a:latin typeface="Times New Roman" pitchFamily="18" charset="0"/>
                <a:cs typeface="Times New Roman" pitchFamily="18" charset="0"/>
              </a:rPr>
              <a:t>Hình 04: quả đủ tiêu chuẩn thu hoạch</a:t>
            </a:r>
            <a:endParaRPr lang="en-US" i="1">
              <a:latin typeface="Times New Roman" pitchFamily="18" charset="0"/>
              <a:cs typeface="Times New Roman" pitchFamily="18" charset="0"/>
            </a:endParaRPr>
          </a:p>
        </p:txBody>
      </p:sp>
      <p:sp>
        <p:nvSpPr>
          <p:cNvPr id="10" name="Content Placeholder 2"/>
          <p:cNvSpPr txBox="1">
            <a:spLocks/>
          </p:cNvSpPr>
          <p:nvPr/>
        </p:nvSpPr>
        <p:spPr>
          <a:xfrm>
            <a:off x="141784" y="4819104"/>
            <a:ext cx="8964488" cy="172819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nl-NL" sz="2400">
                <a:latin typeface="Times New Roman" pitchFamily="18" charset="0"/>
                <a:cs typeface="Times New Roman" pitchFamily="18" charset="0"/>
              </a:rPr>
              <a:t>Cây bưởi từ khi ra hoa đến thu hoạch khoảng 7-8 tháng, tùy theo mùa vụ, tuổi cây, tình trạng sinh trưởng…Đối với bưởi 5 roi, từ đậu quả non đến lúc thu hoạch là 162-170 ngày. Bưởi Da xanh để bảo quản được lâu nên thu hoạch vào khoảng 210-216 ngày sau khi đậu quả.</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8681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272</TotalTime>
  <Words>2832</Words>
  <Application>Microsoft Office PowerPoint</Application>
  <PresentationFormat>On-screen Show (4:3)</PresentationFormat>
  <Paragraphs>184</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PowerPoint Presentation</vt:lpstr>
      <vt:lpstr>PowerPoint Presentation</vt:lpstr>
      <vt:lpstr>PowerPoint Presentation</vt:lpstr>
      <vt:lpstr>1. Kĩ thuật thu hoạch ngô</vt:lpstr>
      <vt:lpstr>PowerPoint Presentation</vt:lpstr>
      <vt:lpstr>PowerPoint Presentation</vt:lpstr>
      <vt:lpstr>PowerPoint Presentation</vt:lpstr>
      <vt:lpstr>PowerPoint Presentation</vt:lpstr>
      <vt:lpstr>2. Kĩ thuật thu hoạch quả có múi 2.1. Xác định thời điểm thu hoạch</vt:lpstr>
      <vt:lpstr>2.1. Xác định thời điểm thu hoạch</vt:lpstr>
      <vt:lpstr>2.2. Kĩ thuật thu hái</vt:lpstr>
      <vt:lpstr>2.2. Kĩ thuật thu hái</vt:lpstr>
      <vt:lpstr>2.2. Kĩ thuật thu hái</vt:lpstr>
      <vt:lpstr>2.2. Kĩ thuật thu hái</vt:lpstr>
      <vt:lpstr>3. Kĩ thuật thu hoạch một số loại rau 3.1. Thu hoạch Bắp cải</vt:lpstr>
      <vt:lpstr>3.1. Thu hoạch Bắp cải</vt:lpstr>
      <vt:lpstr>PowerPoint Presentation</vt:lpstr>
      <vt:lpstr>PowerPoint Presentation</vt:lpstr>
      <vt:lpstr>3.3. Thu hoạch su hào</vt:lpstr>
      <vt:lpstr>3.3. Thu hoạch su hào</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CÁC DÂN TỘC THIỂU SỐ TỈNH QUẢNG NINH</dc:title>
  <dc:creator>hp</dc:creator>
  <cp:lastModifiedBy>ComputerLongHải</cp:lastModifiedBy>
  <cp:revision>116</cp:revision>
  <dcterms:created xsi:type="dcterms:W3CDTF">2016-12-28T11:15:06Z</dcterms:created>
  <dcterms:modified xsi:type="dcterms:W3CDTF">2017-01-22T09:58:42Z</dcterms:modified>
</cp:coreProperties>
</file>