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8" r:id="rId1"/>
  </p:sldMasterIdLst>
  <p:notesMasterIdLst>
    <p:notesMasterId r:id="rId23"/>
  </p:notesMasterIdLst>
  <p:sldIdLst>
    <p:sldId id="274" r:id="rId2"/>
    <p:sldId id="275" r:id="rId3"/>
    <p:sldId id="258" r:id="rId4"/>
    <p:sldId id="269" r:id="rId5"/>
    <p:sldId id="282" r:id="rId6"/>
    <p:sldId id="283" r:id="rId7"/>
    <p:sldId id="280" r:id="rId8"/>
    <p:sldId id="286" r:id="rId9"/>
    <p:sldId id="285" r:id="rId10"/>
    <p:sldId id="288" r:id="rId11"/>
    <p:sldId id="287" r:id="rId12"/>
    <p:sldId id="289" r:id="rId13"/>
    <p:sldId id="290" r:id="rId14"/>
    <p:sldId id="291" r:id="rId15"/>
    <p:sldId id="292" r:id="rId16"/>
    <p:sldId id="293" r:id="rId17"/>
    <p:sldId id="294" r:id="rId18"/>
    <p:sldId id="296" r:id="rId19"/>
    <p:sldId id="297" r:id="rId20"/>
    <p:sldId id="298" r:id="rId21"/>
    <p:sldId id="276" r:id="rId22"/>
  </p:sldIdLst>
  <p:sldSz cx="9144000" cy="6858000" type="screen4x3"/>
  <p:notesSz cx="6858000" cy="9144000"/>
  <p:defaultTextStyle>
    <a:defPPr>
      <a:defRPr lang="en-SG"/>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06"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A577AC4-030F-4D77-A37E-B8B3DB3F96A8}" type="datetimeFigureOut">
              <a:rPr lang="en-SG"/>
              <a:pPr>
                <a:defRPr/>
              </a:pPr>
              <a:t>9/1/2017</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SG"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SG" smtClean="0"/>
              <a:t>Click to edit Master text styles</a:t>
            </a:r>
          </a:p>
          <a:p>
            <a:pPr lvl="1"/>
            <a:r>
              <a:rPr lang="en-SG" smtClean="0"/>
              <a:t>Second level</a:t>
            </a:r>
          </a:p>
          <a:p>
            <a:pPr lvl="2"/>
            <a:r>
              <a:rPr lang="en-SG" smtClean="0"/>
              <a:t>Third level</a:t>
            </a:r>
          </a:p>
          <a:p>
            <a:pPr lvl="3"/>
            <a:r>
              <a:rPr lang="en-SG" smtClean="0"/>
              <a:t>Fourth level</a:t>
            </a:r>
          </a:p>
          <a:p>
            <a:pPr lvl="4"/>
            <a:r>
              <a:rPr lang="en-SG"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F88A7AF-76BC-4973-8E83-F6B13DFFC8A9}" type="slidenum">
              <a:rPr lang="en-SG"/>
              <a:pPr>
                <a:defRPr/>
              </a:pPr>
              <a:t>‹#›</a:t>
            </a:fld>
            <a:endParaRPr lang="en-SG"/>
          </a:p>
        </p:txBody>
      </p:sp>
    </p:spTree>
    <p:extLst>
      <p:ext uri="{BB962C8B-B14F-4D97-AF65-F5344CB8AC3E}">
        <p14:creationId xmlns:p14="http://schemas.microsoft.com/office/powerpoint/2010/main" val="30566783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F88A7AF-76BC-4973-8E83-F6B13DFFC8A9}" type="slidenum">
              <a:rPr lang="en-SG" smtClean="0"/>
              <a:pPr>
                <a:defRPr/>
              </a:pPr>
              <a:t>3</a:t>
            </a:fld>
            <a:endParaRPr lang="en-SG"/>
          </a:p>
        </p:txBody>
      </p:sp>
    </p:spTree>
    <p:extLst>
      <p:ext uri="{BB962C8B-B14F-4D97-AF65-F5344CB8AC3E}">
        <p14:creationId xmlns:p14="http://schemas.microsoft.com/office/powerpoint/2010/main" val="348873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F88A7AF-76BC-4973-8E83-F6B13DFFC8A9}" type="slidenum">
              <a:rPr lang="en-SG" smtClean="0"/>
              <a:pPr>
                <a:defRPr/>
              </a:pPr>
              <a:t>4</a:t>
            </a:fld>
            <a:endParaRPr lang="en-SG"/>
          </a:p>
        </p:txBody>
      </p:sp>
    </p:spTree>
    <p:extLst>
      <p:ext uri="{BB962C8B-B14F-4D97-AF65-F5344CB8AC3E}">
        <p14:creationId xmlns:p14="http://schemas.microsoft.com/office/powerpoint/2010/main" val="339213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9DAEF1E5-6821-40ED-8CBA-EF4C657D66DE}" type="datetime1">
              <a:rPr lang="en-SG" smtClean="0"/>
              <a:pPr>
                <a:defRPr/>
              </a:pPr>
              <a:t>9/1/2017</a:t>
            </a:fld>
            <a:endParaRPr lang="en-SG"/>
          </a:p>
        </p:txBody>
      </p:sp>
      <p:sp>
        <p:nvSpPr>
          <p:cNvPr id="19" name="Footer Placeholder 18"/>
          <p:cNvSpPr>
            <a:spLocks noGrp="1"/>
          </p:cNvSpPr>
          <p:nvPr>
            <p:ph type="ftr" sz="quarter" idx="11"/>
          </p:nvPr>
        </p:nvSpPr>
        <p:spPr/>
        <p:txBody>
          <a:bodyPr/>
          <a:lstStyle/>
          <a:p>
            <a:pPr>
              <a:defRPr/>
            </a:pPr>
            <a:endParaRPr lang="en-SG"/>
          </a:p>
        </p:txBody>
      </p:sp>
      <p:sp>
        <p:nvSpPr>
          <p:cNvPr id="27" name="Slide Number Placeholder 26"/>
          <p:cNvSpPr>
            <a:spLocks noGrp="1"/>
          </p:cNvSpPr>
          <p:nvPr>
            <p:ph type="sldNum" sz="quarter" idx="12"/>
          </p:nvPr>
        </p:nvSpPr>
        <p:spPr/>
        <p:txBody>
          <a:bodyPr/>
          <a:lstStyle/>
          <a:p>
            <a:pPr>
              <a:defRPr/>
            </a:pPr>
            <a:fld id="{488F40CA-7971-4013-9D23-6CF3ED5C28D9}" type="slidenum">
              <a:rPr lang="en-SG" smtClean="0"/>
              <a:pPr>
                <a:defRPr/>
              </a:pPr>
              <a:t>‹#›</a:t>
            </a:fld>
            <a:endParaRPr lang="en-SG"/>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EA3DD49-8F37-4007-BC58-991378B7F29B}" type="datetime1">
              <a:rPr lang="en-SG" smtClean="0"/>
              <a:pPr>
                <a:defRPr/>
              </a:pPr>
              <a:t>9/1/2017</a:t>
            </a:fld>
            <a:endParaRPr lang="en-SG"/>
          </a:p>
        </p:txBody>
      </p:sp>
      <p:sp>
        <p:nvSpPr>
          <p:cNvPr id="5" name="Footer Placeholder 4"/>
          <p:cNvSpPr>
            <a:spLocks noGrp="1"/>
          </p:cNvSpPr>
          <p:nvPr>
            <p:ph type="ftr" sz="quarter" idx="11"/>
          </p:nvPr>
        </p:nvSpPr>
        <p:spPr/>
        <p:txBody>
          <a:bodyPr/>
          <a:lstStyle/>
          <a:p>
            <a:pPr>
              <a:defRPr/>
            </a:pPr>
            <a:endParaRPr lang="en-SG"/>
          </a:p>
        </p:txBody>
      </p:sp>
      <p:sp>
        <p:nvSpPr>
          <p:cNvPr id="6" name="Slide Number Placeholder 5"/>
          <p:cNvSpPr>
            <a:spLocks noGrp="1"/>
          </p:cNvSpPr>
          <p:nvPr>
            <p:ph type="sldNum" sz="quarter" idx="12"/>
          </p:nvPr>
        </p:nvSpPr>
        <p:spPr/>
        <p:txBody>
          <a:bodyPr/>
          <a:lstStyle/>
          <a:p>
            <a:pPr>
              <a:defRPr/>
            </a:pPr>
            <a:fld id="{0B17EE52-6E51-4F1C-A495-07BA67F7F87E}" type="slidenum">
              <a:rPr lang="en-SG" smtClean="0"/>
              <a:pPr>
                <a:defRPr/>
              </a:pPr>
              <a:t>‹#›</a:t>
            </a:fld>
            <a:endParaRPr lang="en-SG"/>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26760B4-2432-424F-8225-2D402A162C08}" type="datetime1">
              <a:rPr lang="en-SG" smtClean="0"/>
              <a:pPr>
                <a:defRPr/>
              </a:pPr>
              <a:t>9/1/2017</a:t>
            </a:fld>
            <a:endParaRPr lang="en-SG"/>
          </a:p>
        </p:txBody>
      </p:sp>
      <p:sp>
        <p:nvSpPr>
          <p:cNvPr id="5" name="Footer Placeholder 4"/>
          <p:cNvSpPr>
            <a:spLocks noGrp="1"/>
          </p:cNvSpPr>
          <p:nvPr>
            <p:ph type="ftr" sz="quarter" idx="11"/>
          </p:nvPr>
        </p:nvSpPr>
        <p:spPr/>
        <p:txBody>
          <a:bodyPr/>
          <a:lstStyle/>
          <a:p>
            <a:pPr>
              <a:defRPr/>
            </a:pPr>
            <a:endParaRPr lang="en-SG"/>
          </a:p>
        </p:txBody>
      </p:sp>
      <p:sp>
        <p:nvSpPr>
          <p:cNvPr id="6" name="Slide Number Placeholder 5"/>
          <p:cNvSpPr>
            <a:spLocks noGrp="1"/>
          </p:cNvSpPr>
          <p:nvPr>
            <p:ph type="sldNum" sz="quarter" idx="12"/>
          </p:nvPr>
        </p:nvSpPr>
        <p:spPr/>
        <p:txBody>
          <a:bodyPr/>
          <a:lstStyle/>
          <a:p>
            <a:pPr>
              <a:defRPr/>
            </a:pPr>
            <a:fld id="{944081DC-41DC-47EA-AF33-103FDB4104D4}" type="slidenum">
              <a:rPr lang="en-SG" smtClean="0"/>
              <a:pPr>
                <a:defRPr/>
              </a:pPr>
              <a:t>‹#›</a:t>
            </a:fld>
            <a:endParaRPr lang="en-SG"/>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56F36FA-FFD8-46B0-96AD-B814ABC521F1}" type="datetime1">
              <a:rPr lang="en-SG" smtClean="0"/>
              <a:pPr>
                <a:defRPr/>
              </a:pPr>
              <a:t>9/1/2017</a:t>
            </a:fld>
            <a:endParaRPr lang="en-SG"/>
          </a:p>
        </p:txBody>
      </p:sp>
      <p:sp>
        <p:nvSpPr>
          <p:cNvPr id="5" name="Footer Placeholder 4"/>
          <p:cNvSpPr>
            <a:spLocks noGrp="1"/>
          </p:cNvSpPr>
          <p:nvPr>
            <p:ph type="ftr" sz="quarter" idx="11"/>
          </p:nvPr>
        </p:nvSpPr>
        <p:spPr/>
        <p:txBody>
          <a:bodyPr/>
          <a:lstStyle/>
          <a:p>
            <a:pPr>
              <a:defRPr/>
            </a:pPr>
            <a:endParaRPr lang="en-SG"/>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a:t>
            </a:fld>
            <a:endParaRPr lang="en-SG"/>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259A03B-3DC2-484B-929D-EA06BCF28290}" type="datetime1">
              <a:rPr lang="en-SG" smtClean="0"/>
              <a:pPr>
                <a:defRPr/>
              </a:pPr>
              <a:t>9/1/2017</a:t>
            </a:fld>
            <a:endParaRPr lang="en-SG"/>
          </a:p>
        </p:txBody>
      </p:sp>
      <p:sp>
        <p:nvSpPr>
          <p:cNvPr id="5" name="Footer Placeholder 4"/>
          <p:cNvSpPr>
            <a:spLocks noGrp="1"/>
          </p:cNvSpPr>
          <p:nvPr>
            <p:ph type="ftr" sz="quarter" idx="11"/>
          </p:nvPr>
        </p:nvSpPr>
        <p:spPr/>
        <p:txBody>
          <a:bodyPr/>
          <a:lstStyle/>
          <a:p>
            <a:pPr>
              <a:defRPr/>
            </a:pPr>
            <a:endParaRPr lang="en-SG"/>
          </a:p>
        </p:txBody>
      </p:sp>
      <p:sp>
        <p:nvSpPr>
          <p:cNvPr id="6" name="Slide Number Placeholder 5"/>
          <p:cNvSpPr>
            <a:spLocks noGrp="1"/>
          </p:cNvSpPr>
          <p:nvPr>
            <p:ph type="sldNum" sz="quarter" idx="12"/>
          </p:nvPr>
        </p:nvSpPr>
        <p:spPr/>
        <p:txBody>
          <a:bodyPr/>
          <a:lstStyle/>
          <a:p>
            <a:pPr>
              <a:defRPr/>
            </a:pPr>
            <a:fld id="{0029FE1B-4C0C-4BBB-AA58-897DD8B7118C}" type="slidenum">
              <a:rPr lang="en-SG" smtClean="0"/>
              <a:pPr>
                <a:defRPr/>
              </a:pPr>
              <a:t>‹#›</a:t>
            </a:fld>
            <a:endParaRPr lang="en-SG"/>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7ABCA915-8A1A-49E4-AE65-D92A66E609D3}" type="datetime1">
              <a:rPr lang="en-SG" smtClean="0"/>
              <a:pPr>
                <a:defRPr/>
              </a:pPr>
              <a:t>9/1/2017</a:t>
            </a:fld>
            <a:endParaRPr lang="en-SG"/>
          </a:p>
        </p:txBody>
      </p:sp>
      <p:sp>
        <p:nvSpPr>
          <p:cNvPr id="6" name="Footer Placeholder 5"/>
          <p:cNvSpPr>
            <a:spLocks noGrp="1"/>
          </p:cNvSpPr>
          <p:nvPr>
            <p:ph type="ftr" sz="quarter" idx="11"/>
          </p:nvPr>
        </p:nvSpPr>
        <p:spPr/>
        <p:txBody>
          <a:bodyPr/>
          <a:lstStyle/>
          <a:p>
            <a:pPr>
              <a:defRPr/>
            </a:pPr>
            <a:endParaRPr lang="en-SG"/>
          </a:p>
        </p:txBody>
      </p:sp>
      <p:sp>
        <p:nvSpPr>
          <p:cNvPr id="7" name="Slide Number Placeholder 6"/>
          <p:cNvSpPr>
            <a:spLocks noGrp="1"/>
          </p:cNvSpPr>
          <p:nvPr>
            <p:ph type="sldNum" sz="quarter" idx="12"/>
          </p:nvPr>
        </p:nvSpPr>
        <p:spPr/>
        <p:txBody>
          <a:bodyPr/>
          <a:lstStyle/>
          <a:p>
            <a:pPr>
              <a:defRPr/>
            </a:pPr>
            <a:fld id="{5F699DAF-997C-4224-972C-F50815BA8FEF}" type="slidenum">
              <a:rPr lang="en-SG" smtClean="0"/>
              <a:pPr>
                <a:defRPr/>
              </a:pPr>
              <a:t>‹#›</a:t>
            </a:fld>
            <a:endParaRPr lang="en-SG"/>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3CCC4CF3-71F5-4E74-8054-554C468CA7D5}" type="datetime1">
              <a:rPr lang="en-SG" smtClean="0"/>
              <a:pPr>
                <a:defRPr/>
              </a:pPr>
              <a:t>9/1/2017</a:t>
            </a:fld>
            <a:endParaRPr lang="en-SG"/>
          </a:p>
        </p:txBody>
      </p:sp>
      <p:sp>
        <p:nvSpPr>
          <p:cNvPr id="8" name="Footer Placeholder 7"/>
          <p:cNvSpPr>
            <a:spLocks noGrp="1"/>
          </p:cNvSpPr>
          <p:nvPr>
            <p:ph type="ftr" sz="quarter" idx="11"/>
          </p:nvPr>
        </p:nvSpPr>
        <p:spPr/>
        <p:txBody>
          <a:bodyPr/>
          <a:lstStyle/>
          <a:p>
            <a:pPr>
              <a:defRPr/>
            </a:pPr>
            <a:endParaRPr lang="en-SG"/>
          </a:p>
        </p:txBody>
      </p:sp>
      <p:sp>
        <p:nvSpPr>
          <p:cNvPr id="9" name="Slide Number Placeholder 8"/>
          <p:cNvSpPr>
            <a:spLocks noGrp="1"/>
          </p:cNvSpPr>
          <p:nvPr>
            <p:ph type="sldNum" sz="quarter" idx="12"/>
          </p:nvPr>
        </p:nvSpPr>
        <p:spPr/>
        <p:txBody>
          <a:bodyPr/>
          <a:lstStyle/>
          <a:p>
            <a:pPr>
              <a:defRPr/>
            </a:pPr>
            <a:fld id="{35ABF9F4-36F6-4C0E-9C1E-3DE33AB15347}" type="slidenum">
              <a:rPr lang="en-SG" smtClean="0"/>
              <a:pPr>
                <a:defRPr/>
              </a:pPr>
              <a:t>‹#›</a:t>
            </a:fld>
            <a:endParaRPr lang="en-SG"/>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3007D251-F674-415E-9E3A-561CD0BBE0C1}" type="datetime1">
              <a:rPr lang="en-SG" smtClean="0"/>
              <a:pPr>
                <a:defRPr/>
              </a:pPr>
              <a:t>9/1/2017</a:t>
            </a:fld>
            <a:endParaRPr lang="en-SG"/>
          </a:p>
        </p:txBody>
      </p:sp>
      <p:sp>
        <p:nvSpPr>
          <p:cNvPr id="4" name="Footer Placeholder 3"/>
          <p:cNvSpPr>
            <a:spLocks noGrp="1"/>
          </p:cNvSpPr>
          <p:nvPr>
            <p:ph type="ftr" sz="quarter" idx="11"/>
          </p:nvPr>
        </p:nvSpPr>
        <p:spPr/>
        <p:txBody>
          <a:bodyPr/>
          <a:lstStyle/>
          <a:p>
            <a:pPr>
              <a:defRPr/>
            </a:pPr>
            <a:endParaRPr lang="en-SG"/>
          </a:p>
        </p:txBody>
      </p:sp>
      <p:sp>
        <p:nvSpPr>
          <p:cNvPr id="5" name="Slide Number Placeholder 4"/>
          <p:cNvSpPr>
            <a:spLocks noGrp="1"/>
          </p:cNvSpPr>
          <p:nvPr>
            <p:ph type="sldNum" sz="quarter" idx="12"/>
          </p:nvPr>
        </p:nvSpPr>
        <p:spPr/>
        <p:txBody>
          <a:bodyPr/>
          <a:lstStyle/>
          <a:p>
            <a:pPr>
              <a:defRPr/>
            </a:pPr>
            <a:fld id="{F85F35B4-FBBC-4057-99A1-5F1E476CEFCB}" type="slidenum">
              <a:rPr lang="en-SG" smtClean="0"/>
              <a:pPr>
                <a:defRPr/>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90E10F8-4678-47F9-A172-1150734037B5}" type="datetime1">
              <a:rPr lang="en-SG" smtClean="0"/>
              <a:pPr>
                <a:defRPr/>
              </a:pPr>
              <a:t>9/1/2017</a:t>
            </a:fld>
            <a:endParaRPr lang="en-SG"/>
          </a:p>
        </p:txBody>
      </p:sp>
      <p:sp>
        <p:nvSpPr>
          <p:cNvPr id="3" name="Footer Placeholder 2"/>
          <p:cNvSpPr>
            <a:spLocks noGrp="1"/>
          </p:cNvSpPr>
          <p:nvPr>
            <p:ph type="ftr" sz="quarter" idx="11"/>
          </p:nvPr>
        </p:nvSpPr>
        <p:spPr/>
        <p:txBody>
          <a:bodyPr/>
          <a:lstStyle/>
          <a:p>
            <a:pPr>
              <a:defRPr/>
            </a:pPr>
            <a:endParaRPr lang="en-SG"/>
          </a:p>
        </p:txBody>
      </p:sp>
      <p:sp>
        <p:nvSpPr>
          <p:cNvPr id="4" name="Slide Number Placeholder 3"/>
          <p:cNvSpPr>
            <a:spLocks noGrp="1"/>
          </p:cNvSpPr>
          <p:nvPr>
            <p:ph type="sldNum" sz="quarter" idx="12"/>
          </p:nvPr>
        </p:nvSpPr>
        <p:spPr/>
        <p:txBody>
          <a:bodyPr/>
          <a:lstStyle/>
          <a:p>
            <a:pPr>
              <a:defRPr/>
            </a:pPr>
            <a:fld id="{73632F89-9C10-4E81-9792-BDF48CA2D76D}" type="slidenum">
              <a:rPr lang="en-SG" smtClean="0"/>
              <a:pPr>
                <a:defRPr/>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012A74F-137B-4AA5-A2F6-45E0C35BBCB6}" type="datetime1">
              <a:rPr lang="en-SG" smtClean="0"/>
              <a:pPr>
                <a:defRPr/>
              </a:pPr>
              <a:t>9/1/2017</a:t>
            </a:fld>
            <a:endParaRPr lang="en-SG"/>
          </a:p>
        </p:txBody>
      </p:sp>
      <p:sp>
        <p:nvSpPr>
          <p:cNvPr id="6" name="Footer Placeholder 5"/>
          <p:cNvSpPr>
            <a:spLocks noGrp="1"/>
          </p:cNvSpPr>
          <p:nvPr>
            <p:ph type="ftr" sz="quarter" idx="11"/>
          </p:nvPr>
        </p:nvSpPr>
        <p:spPr/>
        <p:txBody>
          <a:bodyPr/>
          <a:lstStyle/>
          <a:p>
            <a:pPr>
              <a:defRPr/>
            </a:pPr>
            <a:endParaRPr lang="en-SG"/>
          </a:p>
        </p:txBody>
      </p:sp>
      <p:sp>
        <p:nvSpPr>
          <p:cNvPr id="7" name="Slide Number Placeholder 6"/>
          <p:cNvSpPr>
            <a:spLocks noGrp="1"/>
          </p:cNvSpPr>
          <p:nvPr>
            <p:ph type="sldNum" sz="quarter" idx="12"/>
          </p:nvPr>
        </p:nvSpPr>
        <p:spPr/>
        <p:txBody>
          <a:bodyPr/>
          <a:lstStyle/>
          <a:p>
            <a:pPr>
              <a:defRPr/>
            </a:pPr>
            <a:fld id="{8AD45D86-43E5-4A38-8EA5-99BF2C0B76DE}" type="slidenum">
              <a:rPr lang="en-SG" smtClean="0"/>
              <a:pPr>
                <a:defRPr/>
              </a:pPr>
              <a:t>‹#›</a:t>
            </a:fld>
            <a:endParaRPr lang="en-SG"/>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ED9C8670-CACA-4C1B-B6B9-A1FBA2820111}" type="datetime1">
              <a:rPr lang="en-SG" smtClean="0"/>
              <a:pPr>
                <a:defRPr/>
              </a:pPr>
              <a:t>9/1/2017</a:t>
            </a:fld>
            <a:endParaRPr lang="en-SG"/>
          </a:p>
        </p:txBody>
      </p:sp>
      <p:sp>
        <p:nvSpPr>
          <p:cNvPr id="6" name="Footer Placeholder 5"/>
          <p:cNvSpPr>
            <a:spLocks noGrp="1"/>
          </p:cNvSpPr>
          <p:nvPr>
            <p:ph type="ftr" sz="quarter" idx="11"/>
          </p:nvPr>
        </p:nvSpPr>
        <p:spPr/>
        <p:txBody>
          <a:bodyPr/>
          <a:lstStyle/>
          <a:p>
            <a:pPr>
              <a:defRPr/>
            </a:pPr>
            <a:endParaRPr lang="en-SG"/>
          </a:p>
        </p:txBody>
      </p:sp>
      <p:sp>
        <p:nvSpPr>
          <p:cNvPr id="7" name="Slide Number Placeholder 6"/>
          <p:cNvSpPr>
            <a:spLocks noGrp="1"/>
          </p:cNvSpPr>
          <p:nvPr>
            <p:ph type="sldNum" sz="quarter" idx="12"/>
          </p:nvPr>
        </p:nvSpPr>
        <p:spPr>
          <a:xfrm>
            <a:off x="8077200" y="6356350"/>
            <a:ext cx="609600" cy="365125"/>
          </a:xfrm>
        </p:spPr>
        <p:txBody>
          <a:bodyPr/>
          <a:lstStyle/>
          <a:p>
            <a:pPr>
              <a:defRPr/>
            </a:pPr>
            <a:fld id="{CFC88BCA-8AA7-42EC-8640-A16D48A35F50}" type="slidenum">
              <a:rPr lang="en-SG" smtClean="0"/>
              <a:pPr>
                <a:defRPr/>
              </a:pPr>
              <a:t>‹#›</a:t>
            </a:fld>
            <a:endParaRPr lang="en-SG"/>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C54FF-47B8-4B22-9468-A034F8855E43}" type="datetime1">
              <a:rPr lang="en-SG" smtClean="0"/>
              <a:pPr>
                <a:defRPr/>
              </a:pPr>
              <a:t>9/1/2017</a:t>
            </a:fld>
            <a:endParaRPr lang="en-SG"/>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vi-VN" smtClean="0"/>
              <a:t>Văn hóa xã hôi</a:t>
            </a:r>
            <a:endParaRPr lang="en-SG"/>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2104D81-5979-44E2-B0B3-083C55B26632}" type="slidenum">
              <a:rPr lang="en-SG" smtClean="0"/>
              <a:pPr>
                <a:defRPr/>
              </a:pPr>
              <a:t>‹#›</a:t>
            </a:fld>
            <a:endParaRPr lang="en-SG"/>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 calcmode="lin" valueType="num">
                                      <p:cBhvr>
                                        <p:cTn id="14"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0">
                                            <p:txEl>
                                              <p:pRg st="2" end="2"/>
                                            </p:txEl>
                                          </p:spTgt>
                                        </p:tgtEl>
                                        <p:attrNameLst>
                                          <p:attrName>style.visibility</p:attrName>
                                        </p:attrNameLst>
                                      </p:cBhvr>
                                      <p:to>
                                        <p:strVal val="visible"/>
                                      </p:to>
                                    </p:set>
                                    <p:anim calcmode="lin" valueType="num">
                                      <p:cBhvr>
                                        <p:cTn id="19"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0">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0">
                                            <p:txEl>
                                              <p:pRg st="3" end="3"/>
                                            </p:txEl>
                                          </p:spTgt>
                                        </p:tgtEl>
                                        <p:attrNameLst>
                                          <p:attrName>style.visibility</p:attrName>
                                        </p:attrNameLst>
                                      </p:cBhvr>
                                      <p:to>
                                        <p:strVal val="visible"/>
                                      </p:to>
                                    </p:set>
                                    <p:anim calcmode="lin" valueType="num">
                                      <p:cBhvr>
                                        <p:cTn id="24"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0">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0">
                                            <p:txEl>
                                              <p:pRg st="4" end="4"/>
                                            </p:txEl>
                                          </p:spTgt>
                                        </p:tgtEl>
                                        <p:attrNameLst>
                                          <p:attrName>style.visibility</p:attrName>
                                        </p:attrNameLst>
                                      </p:cBhvr>
                                      <p:to>
                                        <p:strVal val="visible"/>
                                      </p:to>
                                    </p:set>
                                    <p:anim calcmode="lin" valueType="num">
                                      <p:cBhvr>
                                        <p:cTn id="29"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4"/>
    </p:bldLst>
  </p:timing>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baoquangninh.com.vn/kinh-te/201410/tran-tro-lang-nghe-gom-su-dong-trieu-2246190/index.photo.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808913" y="-26988"/>
            <a:ext cx="1371600" cy="129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7850188"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12"/>
          <p:cNvSpPr txBox="1">
            <a:spLocks noChangeArrowheads="1"/>
          </p:cNvSpPr>
          <p:nvPr/>
        </p:nvSpPr>
        <p:spPr bwMode="auto">
          <a:xfrm>
            <a:off x="971550" y="260648"/>
            <a:ext cx="72723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600">
                <a:latin typeface="Times New Roman" pitchFamily="18" charset="0"/>
                <a:cs typeface="Times New Roman" pitchFamily="18" charset="0"/>
              </a:rPr>
              <a:t>ỦY BAN NHÂN DÂN TỈNH QUẢNG NINH</a:t>
            </a:r>
          </a:p>
          <a:p>
            <a:pPr algn="ctr" eaLnBrk="1" hangingPunct="1"/>
            <a:r>
              <a:rPr lang="en-US" sz="2600" b="1">
                <a:latin typeface="Times New Roman" pitchFamily="18" charset="0"/>
                <a:cs typeface="Times New Roman" pitchFamily="18" charset="0"/>
              </a:rPr>
              <a:t>SỞ GIÁO DỤC VÀ ĐÀO TẠO</a:t>
            </a:r>
          </a:p>
        </p:txBody>
      </p:sp>
      <p:sp>
        <p:nvSpPr>
          <p:cNvPr id="2054" name="Line 13"/>
          <p:cNvSpPr>
            <a:spLocks noChangeShapeType="1"/>
          </p:cNvSpPr>
          <p:nvPr/>
        </p:nvSpPr>
        <p:spPr bwMode="auto">
          <a:xfrm>
            <a:off x="2956657" y="1130598"/>
            <a:ext cx="30146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 name="WordArt 18"/>
          <p:cNvSpPr>
            <a:spLocks noChangeArrowheads="1" noChangeShapeType="1" noTextEdit="1"/>
          </p:cNvSpPr>
          <p:nvPr/>
        </p:nvSpPr>
        <p:spPr bwMode="auto">
          <a:xfrm>
            <a:off x="539750" y="1530350"/>
            <a:ext cx="8012113" cy="5327650"/>
          </a:xfrm>
          <a:prstGeom prst="rect">
            <a:avLst/>
          </a:prstGeom>
        </p:spPr>
        <p:txBody>
          <a:bodyPr spcFirstLastPara="1" wrap="none" fromWordArt="1">
            <a:prstTxWarp prst="textArchUp">
              <a:avLst>
                <a:gd name="adj" fmla="val 10035819"/>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pic>
        <p:nvPicPr>
          <p:cNvPr id="2056"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30162" y="44450"/>
            <a:ext cx="1371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WordArt 31"/>
          <p:cNvSpPr>
            <a:spLocks noChangeArrowheads="1" noChangeShapeType="1" noTextEdit="1"/>
          </p:cNvSpPr>
          <p:nvPr/>
        </p:nvSpPr>
        <p:spPr bwMode="auto">
          <a:xfrm>
            <a:off x="225425" y="1917204"/>
            <a:ext cx="8594725" cy="647700"/>
          </a:xfrm>
          <a:prstGeom prst="rect">
            <a:avLst/>
          </a:prstGeom>
        </p:spPr>
        <p:txBody>
          <a:bodyPr wrap="none" fromWordArt="1">
            <a:prstTxWarp prst="textPlain">
              <a:avLst>
                <a:gd name="adj" fmla="val 50000"/>
              </a:avLst>
            </a:prstTxWarp>
          </a:bodyPr>
          <a:lstStyle/>
          <a:p>
            <a:pPr algn="ctr"/>
            <a:r>
              <a:rPr lang="vi-VN" sz="3200" b="1" kern="10">
                <a:ln w="3175">
                  <a:solidFill>
                    <a:srgbClr val="FF0000"/>
                  </a:solidFill>
                  <a:round/>
                  <a:headEnd/>
                  <a:tailEnd/>
                </a:ln>
                <a:solidFill>
                  <a:srgbClr val="FFFF00"/>
                </a:solidFill>
                <a:latin typeface="Times New Roman"/>
                <a:cs typeface="Times New Roman"/>
              </a:rPr>
              <a:t>CHƯƠNG TRÌNH GIÁO </a:t>
            </a:r>
            <a:r>
              <a:rPr lang="vi-VN" sz="3200" b="1" kern="10" smtClean="0">
                <a:ln w="3175">
                  <a:solidFill>
                    <a:srgbClr val="FF0000"/>
                  </a:solidFill>
                  <a:round/>
                  <a:headEnd/>
                  <a:tailEnd/>
                </a:ln>
                <a:solidFill>
                  <a:srgbClr val="FFFF00"/>
                </a:solidFill>
                <a:latin typeface="Times New Roman"/>
                <a:cs typeface="Times New Roman"/>
              </a:rPr>
              <a:t>DỤC</a:t>
            </a:r>
            <a:r>
              <a:rPr lang="en-US" sz="3200" b="1" kern="10" smtClean="0">
                <a:ln w="3175">
                  <a:solidFill>
                    <a:srgbClr val="FF0000"/>
                  </a:solidFill>
                  <a:round/>
                  <a:headEnd/>
                  <a:tailEnd/>
                </a:ln>
                <a:solidFill>
                  <a:srgbClr val="FFFF00"/>
                </a:solidFill>
                <a:latin typeface="Times New Roman"/>
                <a:cs typeface="Times New Roman"/>
              </a:rPr>
              <a:t> VĂN HÓA KINH TẾ</a:t>
            </a:r>
            <a:endParaRPr lang="en-US" sz="3200" b="1" kern="10">
              <a:ln w="3175">
                <a:solidFill>
                  <a:srgbClr val="FF0000"/>
                </a:solidFill>
                <a:round/>
                <a:headEnd/>
                <a:tailEnd/>
              </a:ln>
              <a:solidFill>
                <a:srgbClr val="FFFF00"/>
              </a:solidFill>
              <a:latin typeface="Times New Roman"/>
              <a:cs typeface="Times New Roman"/>
            </a:endParaRPr>
          </a:p>
        </p:txBody>
      </p:sp>
      <p:sp>
        <p:nvSpPr>
          <p:cNvPr id="19" name="WordArt 25"/>
          <p:cNvSpPr>
            <a:spLocks noChangeArrowheads="1" noChangeShapeType="1" noTextEdit="1"/>
          </p:cNvSpPr>
          <p:nvPr/>
        </p:nvSpPr>
        <p:spPr bwMode="auto">
          <a:xfrm>
            <a:off x="225425" y="3093988"/>
            <a:ext cx="1178288" cy="360040"/>
          </a:xfrm>
          <a:prstGeom prst="rect">
            <a:avLst/>
          </a:prstGeom>
        </p:spPr>
        <p:txBody>
          <a:bodyPr wrap="none" fromWordArt="1">
            <a:prstTxWarp prst="textPlain">
              <a:avLst>
                <a:gd name="adj" fmla="val 50000"/>
              </a:avLst>
            </a:prstTxWarp>
          </a:bodyPr>
          <a:lstStyle/>
          <a:p>
            <a:pPr>
              <a:defRPr/>
            </a:pPr>
            <a:r>
              <a:rPr lang="en-US" sz="2800" b="1" u="sng"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Bài 4</a:t>
            </a:r>
            <a:r>
              <a:rPr lang="en-US" sz="2800" b="1" u="sng" kern="10" smtClean="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a:t>
            </a:r>
            <a:endParaRPr lang="en-US" sz="2800" b="1" u="sng"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endParaRPr>
          </a:p>
        </p:txBody>
      </p:sp>
      <p:sp>
        <p:nvSpPr>
          <p:cNvPr id="22" name="WordArt 27"/>
          <p:cNvSpPr>
            <a:spLocks noChangeArrowheads="1" noChangeShapeType="1" noTextEdit="1"/>
          </p:cNvSpPr>
          <p:nvPr/>
        </p:nvSpPr>
        <p:spPr bwMode="auto">
          <a:xfrm>
            <a:off x="323528" y="3801021"/>
            <a:ext cx="8280920" cy="1176338"/>
          </a:xfrm>
          <a:prstGeom prst="rect">
            <a:avLst/>
          </a:prstGeom>
        </p:spPr>
        <p:txBody>
          <a:bodyPr wrap="none" fromWordArt="1">
            <a:prstTxWarp prst="textPlain">
              <a:avLst>
                <a:gd name="adj" fmla="val 50000"/>
              </a:avLst>
            </a:prstTxWarp>
          </a:bodyPr>
          <a:lstStyle/>
          <a:p>
            <a:pPr algn="ctr"/>
            <a:r>
              <a:rPr lang="id-ID"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PHÁT TRIỂN LÀNG NGHỀ TRUYỀN </a:t>
            </a:r>
            <a:r>
              <a:rPr lang="id-ID" sz="2800" b="1" kern="10" smtClean="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THỐNG</a:t>
            </a:r>
            <a:endParaRPr lang="en-US"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endParaRPr>
          </a:p>
        </p:txBody>
      </p:sp>
    </p:spTree>
    <p:extLst>
      <p:ext uri="{BB962C8B-B14F-4D97-AF65-F5344CB8AC3E}">
        <p14:creationId xmlns:p14="http://schemas.microsoft.com/office/powerpoint/2010/main" val="4164322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7524328" cy="5832648"/>
          </a:xfrm>
        </p:spPr>
        <p:txBody>
          <a:bodyPr numCol="2">
            <a:noAutofit/>
          </a:bodyPr>
          <a:lstStyle/>
          <a:p>
            <a:pPr algn="just"/>
            <a:r>
              <a:rPr lang="id-ID" sz="2400" smtClean="0">
                <a:latin typeface="Times New Roman" pitchFamily="18" charset="0"/>
                <a:cs typeface="Times New Roman" pitchFamily="18" charset="0"/>
              </a:rPr>
              <a:t>Nghề </a:t>
            </a:r>
            <a:r>
              <a:rPr lang="id-ID" sz="2400">
                <a:latin typeface="Times New Roman" pitchFamily="18" charset="0"/>
                <a:cs typeface="Times New Roman" pitchFamily="18" charset="0"/>
              </a:rPr>
              <a:t>nuôi cấy Ngọc trai ra đời cách đây khoảng hơn 40 năm.Vân Ðồn là nơi tập trung tới bốn loài trai ngọc có giá trị, gồm trai Mã Thị, trai Vỏ Dày, trai Cánh Dài và loài Jamson. Ðây là những loài trai ngọc rất quý và có giá trị xuất khẩu cao. Với khí hậu, môi sinh rất thuận lợi cho việc nuôi trai cấy ngọc, tạo nên một vùng nuôi cấy ngọc trai rất lớn ở Vân Ðồn.</a:t>
            </a:r>
            <a:endParaRPr lang="en-US" sz="2400">
              <a:latin typeface="Times New Roman" pitchFamily="18" charset="0"/>
              <a:cs typeface="Times New Roman" pitchFamily="18" charset="0"/>
            </a:endParaRPr>
          </a:p>
          <a:p>
            <a:pPr algn="just"/>
            <a:endParaRPr lang="en-US" sz="240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10</a:t>
            </a:fld>
            <a:endParaRPr lang="en-SG"/>
          </a:p>
        </p:txBody>
      </p:sp>
      <p:sp>
        <p:nvSpPr>
          <p:cNvPr id="7" name="Rectangle 6"/>
          <p:cNvSpPr/>
          <p:nvPr/>
        </p:nvSpPr>
        <p:spPr>
          <a:xfrm>
            <a:off x="179512" y="188640"/>
            <a:ext cx="7992888" cy="461665"/>
          </a:xfrm>
          <a:prstGeom prst="rect">
            <a:avLst/>
          </a:prstGeom>
        </p:spPr>
        <p:txBody>
          <a:bodyPr wrap="square">
            <a:spAutoFit/>
          </a:bodyPr>
          <a:lstStyle/>
          <a:p>
            <a:r>
              <a:rPr lang="id-ID" sz="2400" b="1">
                <a:solidFill>
                  <a:srgbClr val="FF0000"/>
                </a:solidFill>
                <a:latin typeface="Times New Roman" pitchFamily="18" charset="0"/>
                <a:cs typeface="Times New Roman" pitchFamily="18" charset="0"/>
              </a:rPr>
              <a:t>3.1. Làng nghề nuôi cấy ngọc trai huyện Vân Đồn</a:t>
            </a:r>
            <a:endParaRPr lang="en-US" sz="2400">
              <a:solidFill>
                <a:srgbClr val="FF0000"/>
              </a:solidFill>
              <a:latin typeface="Times New Roman" pitchFamily="18" charset="0"/>
              <a:cs typeface="Times New Roman" pitchFamily="18" charset="0"/>
            </a:endParaRPr>
          </a:p>
        </p:txBody>
      </p:sp>
      <p:pic>
        <p:nvPicPr>
          <p:cNvPr id="8" name="Picture 7" descr="Công nhân lao &amp;dstrok;ộng ở Công ty TAIHEYOSHINJU VIET NAM tại Vân &amp;Dstrok;ồn &amp;dstrok;ang cấy ngọc trai. Ảnh: Quang Minh"/>
          <p:cNvPicPr/>
          <p:nvPr/>
        </p:nvPicPr>
        <p:blipFill>
          <a:blip r:embed="rId2">
            <a:extLst>
              <a:ext uri="{28A0092B-C50C-407E-A947-70E740481C1C}">
                <a14:useLocalDpi xmlns:a14="http://schemas.microsoft.com/office/drawing/2010/main" val="0"/>
              </a:ext>
            </a:extLst>
          </a:blip>
          <a:srcRect/>
          <a:stretch>
            <a:fillRect/>
          </a:stretch>
        </p:blipFill>
        <p:spPr bwMode="auto">
          <a:xfrm>
            <a:off x="4121950" y="662385"/>
            <a:ext cx="4698268" cy="2262559"/>
          </a:xfrm>
          <a:prstGeom prst="rect">
            <a:avLst/>
          </a:prstGeom>
          <a:noFill/>
          <a:ln>
            <a:noFill/>
          </a:ln>
        </p:spPr>
      </p:pic>
      <p:sp>
        <p:nvSpPr>
          <p:cNvPr id="2" name="AutoShape 2" descr="Kết quả hình ảnh cho nuoi cay ngoc tr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Kết quả hình ảnh cho nuoi cay ngoc tr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Kết quả hình ảnh cho nuoi cay ngoc tra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956" y="3573016"/>
            <a:ext cx="4716524" cy="320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248218" y="2926685"/>
            <a:ext cx="4572000" cy="646331"/>
          </a:xfrm>
          <a:prstGeom prst="rect">
            <a:avLst/>
          </a:prstGeom>
        </p:spPr>
        <p:txBody>
          <a:bodyPr>
            <a:spAutoFit/>
          </a:bodyPr>
          <a:lstStyle/>
          <a:p>
            <a:pPr algn="ctr"/>
            <a:r>
              <a:rPr lang="nl-NL" i="1">
                <a:latin typeface="Times New Roman" pitchFamily="18" charset="0"/>
                <a:cs typeface="Times New Roman" pitchFamily="18" charset="0"/>
              </a:rPr>
              <a:t>Công ty AIHEYOSHINJU VIET </a:t>
            </a:r>
            <a:r>
              <a:rPr lang="nl-NL" i="1" smtClean="0">
                <a:latin typeface="Times New Roman" pitchFamily="18" charset="0"/>
                <a:cs typeface="Times New Roman" pitchFamily="18" charset="0"/>
              </a:rPr>
              <a:t>NAM</a:t>
            </a:r>
          </a:p>
          <a:p>
            <a:pPr algn="ctr"/>
            <a:r>
              <a:rPr lang="nl-NL" i="1" smtClean="0">
                <a:latin typeface="Times New Roman" pitchFamily="18" charset="0"/>
                <a:cs typeface="Times New Roman" pitchFamily="18" charset="0"/>
              </a:rPr>
              <a:t>tại </a:t>
            </a:r>
            <a:r>
              <a:rPr lang="nl-NL" i="1">
                <a:latin typeface="Times New Roman" pitchFamily="18" charset="0"/>
                <a:cs typeface="Times New Roman" pitchFamily="18" charset="0"/>
              </a:rPr>
              <a:t>Vân Đồn đang cấy ngọc trai</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01086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764704"/>
            <a:ext cx="8712968" cy="5832648"/>
          </a:xfrm>
        </p:spPr>
        <p:txBody>
          <a:bodyPr numCol="2">
            <a:noAutofit/>
          </a:bodyPr>
          <a:lstStyle/>
          <a:p>
            <a:pPr algn="just"/>
            <a:r>
              <a:rPr lang="id-ID" sz="2400" smtClean="0">
                <a:latin typeface="Times New Roman" pitchFamily="18" charset="0"/>
                <a:cs typeface="Times New Roman" pitchFamily="18" charset="0"/>
              </a:rPr>
              <a:t>Ngày </a:t>
            </a:r>
            <a:r>
              <a:rPr lang="id-ID" sz="2400">
                <a:latin typeface="Times New Roman" pitchFamily="18" charset="0"/>
                <a:cs typeface="Times New Roman" pitchFamily="18" charset="0"/>
              </a:rPr>
              <a:t>nay, nhờ áp dụng kĩ thuật nuôi trai lồng bè với phao dây theo phương pháp khoa học kĩ thuật tiên tiến như treo lồng ở độ sâu không quá 2,5m để khi triều rút, lồng nuôi không được nổi lên mặt nước biển hoặc không được chạm đáy, loài khác sẽ ăn trai hoặc con trai sẽ hớp phải bùn… Một phương pháp nữa cũng được áp dụng, đó là ghép bè thành giàn bằng các cây tre dài và thẳng, diện tích vài trăm mét vuông/khu, mỗi lồng cách nhau 0,5m. Những bè nuôi như vậy có thể nuôi trai theo nhiều lứa tuổi, việc di chuyển chăm sóc trai cũng dễ dàng hơn. Ngọc trai là sản phẩm mĩ nghệ quý có giá trị kinh tế cao. Thịt và ngọc trai làm ra nhiều loại thuốc quý hiếm. </a:t>
            </a:r>
            <a:endParaRPr lang="en-US" sz="2400">
              <a:latin typeface="Times New Roman" pitchFamily="18" charset="0"/>
              <a:cs typeface="Times New Roman" pitchFamily="18" charset="0"/>
            </a:endParaRPr>
          </a:p>
          <a:p>
            <a:pPr algn="just"/>
            <a:endParaRPr lang="en-US" sz="240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11</a:t>
            </a:fld>
            <a:endParaRPr lang="en-SG"/>
          </a:p>
        </p:txBody>
      </p:sp>
      <p:sp>
        <p:nvSpPr>
          <p:cNvPr id="7" name="Rectangle 6"/>
          <p:cNvSpPr/>
          <p:nvPr/>
        </p:nvSpPr>
        <p:spPr>
          <a:xfrm>
            <a:off x="179512" y="188640"/>
            <a:ext cx="7992888" cy="461665"/>
          </a:xfrm>
          <a:prstGeom prst="rect">
            <a:avLst/>
          </a:prstGeom>
        </p:spPr>
        <p:txBody>
          <a:bodyPr wrap="square">
            <a:spAutoFit/>
          </a:bodyPr>
          <a:lstStyle/>
          <a:p>
            <a:r>
              <a:rPr lang="id-ID" sz="2400" b="1">
                <a:solidFill>
                  <a:srgbClr val="FF0000"/>
                </a:solidFill>
                <a:latin typeface="Times New Roman" pitchFamily="18" charset="0"/>
                <a:cs typeface="Times New Roman" pitchFamily="18" charset="0"/>
              </a:rPr>
              <a:t>3.1. Làng nghề nuôi cấy ngọc trai huyện Vân Đồn</a:t>
            </a:r>
            <a:endParaRPr lang="en-US" sz="240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511624"/>
            <a:ext cx="4218878" cy="3082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35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78076"/>
            <a:ext cx="8784976" cy="5877272"/>
          </a:xfrm>
        </p:spPr>
        <p:txBody>
          <a:bodyPr>
            <a:normAutofit/>
          </a:bodyPr>
          <a:lstStyle/>
          <a:p>
            <a:pPr algn="just"/>
            <a:r>
              <a:rPr lang="nl-NL" sz="2200" smtClean="0">
                <a:latin typeface="Times New Roman" pitchFamily="18" charset="0"/>
                <a:cs typeface="Times New Roman" pitchFamily="18" charset="0"/>
              </a:rPr>
              <a:t>Nghề </a:t>
            </a:r>
            <a:r>
              <a:rPr lang="nl-NL" sz="2200">
                <a:latin typeface="Times New Roman" pitchFamily="18" charset="0"/>
                <a:cs typeface="Times New Roman" pitchFamily="18" charset="0"/>
              </a:rPr>
              <a:t>làm lưới ở phường Tân An (thị xã Quảng Yên, tỉnh Quảng Ninh) đã được hình thành từ lâu nhưng phải đến những năm 1995 - 1996 mới bắt đầu phát triển. </a:t>
            </a:r>
            <a:endParaRPr lang="en-US" sz="2200">
              <a:latin typeface="Times New Roman" pitchFamily="18" charset="0"/>
              <a:cs typeface="Times New Roman" pitchFamily="18" charset="0"/>
            </a:endParaRPr>
          </a:p>
          <a:p>
            <a:pPr algn="just"/>
            <a:r>
              <a:rPr lang="nl-NL" sz="2200">
                <a:latin typeface="Times New Roman" pitchFamily="18" charset="0"/>
                <a:cs typeface="Times New Roman" pitchFamily="18" charset="0"/>
              </a:rPr>
              <a:t>Sản phẩm đan lưới Tân An không những đi khắp vùng biển tỉnh Quảng Ninh mà còn đến nhiều địa phương trọng điểm nghề cá. Toàn phường đã có hàng chục hộ chuyên sản xuất, kinh doanh bằng nghề này, trong đó, có nhiều hộ đầu tư máy móc theo kiểu "làm ăn lớn". Hầu hết các hộ ở làng lưới Tân An đã giàu lên bằng sản phẩm do mình làm ra</a:t>
            </a:r>
            <a:r>
              <a:rPr lang="nl-NL"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12</a:t>
            </a:fld>
            <a:endParaRPr lang="en-SG"/>
          </a:p>
        </p:txBody>
      </p:sp>
      <p:pic>
        <p:nvPicPr>
          <p:cNvPr id="7" name="Picture 6" descr="Description: 0snt_10b-1.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3573016"/>
            <a:ext cx="4248472" cy="2952328"/>
          </a:xfrm>
          <a:prstGeom prst="rect">
            <a:avLst/>
          </a:prstGeom>
          <a:noFill/>
          <a:ln>
            <a:noFill/>
          </a:ln>
        </p:spPr>
      </p:pic>
      <p:sp>
        <p:nvSpPr>
          <p:cNvPr id="8" name="Rectangle 7"/>
          <p:cNvSpPr/>
          <p:nvPr/>
        </p:nvSpPr>
        <p:spPr>
          <a:xfrm>
            <a:off x="285428" y="154856"/>
            <a:ext cx="3545522" cy="523220"/>
          </a:xfrm>
          <a:prstGeom prst="rect">
            <a:avLst/>
          </a:prstGeom>
        </p:spPr>
        <p:txBody>
          <a:bodyPr wrap="none">
            <a:spAutoFit/>
          </a:bodyPr>
          <a:lstStyle/>
          <a:p>
            <a:r>
              <a:rPr lang="nl-NL" sz="2800" b="1">
                <a:solidFill>
                  <a:srgbClr val="FF0000"/>
                </a:solidFill>
                <a:latin typeface="Times New Roman" pitchFamily="18" charset="0"/>
                <a:cs typeface="Times New Roman" pitchFamily="18" charset="0"/>
              </a:rPr>
              <a:t>3.2. Nghề lưới Tân An</a:t>
            </a:r>
            <a:endParaRPr lang="en-US" sz="2800">
              <a:solidFill>
                <a:srgbClr val="FF0000"/>
              </a:solidFill>
              <a:latin typeface="Times New Roman" pitchFamily="18" charset="0"/>
              <a:cs typeface="Times New Roman" pitchFamily="18" charset="0"/>
            </a:endParaRPr>
          </a:p>
        </p:txBody>
      </p:sp>
      <p:sp>
        <p:nvSpPr>
          <p:cNvPr id="9" name="Rectangle 8"/>
          <p:cNvSpPr/>
          <p:nvPr/>
        </p:nvSpPr>
        <p:spPr>
          <a:xfrm>
            <a:off x="683568" y="6340678"/>
            <a:ext cx="2968761" cy="369332"/>
          </a:xfrm>
          <a:prstGeom prst="rect">
            <a:avLst/>
          </a:prstGeom>
        </p:spPr>
        <p:txBody>
          <a:bodyPr wrap="none">
            <a:spAutoFit/>
          </a:bodyPr>
          <a:lstStyle/>
          <a:p>
            <a:r>
              <a:rPr lang="nl-NL" i="1"/>
              <a:t>Làm việc tại Làng lưới Tân An </a:t>
            </a:r>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970" y="3573016"/>
            <a:ext cx="394151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66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170" y="836712"/>
            <a:ext cx="8483309" cy="5832648"/>
          </a:xfrm>
        </p:spPr>
        <p:txBody>
          <a:bodyPr>
            <a:normAutofit fontScale="62500" lnSpcReduction="20000"/>
          </a:bodyPr>
          <a:lstStyle/>
          <a:p>
            <a:pPr algn="just">
              <a:lnSpc>
                <a:spcPct val="140000"/>
              </a:lnSpc>
            </a:pPr>
            <a:r>
              <a:rPr lang="nl-NL" sz="3400" smtClean="0">
                <a:latin typeface="Times New Roman" pitchFamily="18" charset="0"/>
                <a:cs typeface="Times New Roman" pitchFamily="18" charset="0"/>
              </a:rPr>
              <a:t>Vùng </a:t>
            </a:r>
            <a:r>
              <a:rPr lang="nl-NL" sz="3400">
                <a:latin typeface="Times New Roman" pitchFamily="18" charset="0"/>
                <a:cs typeface="Times New Roman" pitchFamily="18" charset="0"/>
              </a:rPr>
              <a:t>biển Quảng Ninh có nguồn lợi thủy sản rất phong phú, có nhiều loại tôm, cá, nhiều loại hải sản quý có giá trị kinh tế cao cả ở trong nước và xuất khẩu như các loại cá ngon nổi tiếng: chim, thu, nhụ, đé, song, ngừ, các đặc sản như: tôm he, mực ống, cua, ghẹ, sái sùng, sò huyết, hải sâm, ngán, các loại ốc... </a:t>
            </a:r>
            <a:endParaRPr lang="en-US" sz="3400">
              <a:latin typeface="Times New Roman" pitchFamily="18" charset="0"/>
              <a:cs typeface="Times New Roman" pitchFamily="18" charset="0"/>
            </a:endParaRPr>
          </a:p>
          <a:p>
            <a:pPr algn="just">
              <a:lnSpc>
                <a:spcPct val="140000"/>
              </a:lnSpc>
            </a:pPr>
            <a:r>
              <a:rPr lang="nl-NL" sz="3400">
                <a:latin typeface="Times New Roman" pitchFamily="18" charset="0"/>
                <a:cs typeface="Times New Roman" pitchFamily="18" charset="0"/>
              </a:rPr>
              <a:t>Nghề đánh bắt thủy sản ở Quảng Ninh là nghề truyền thống có từ lâu đời, đến nay vẫn còn tồn tại nhiều cách thức đánh bắt thủ công cổ truyền như: nghề câu mực, câu cá song, câu cáy, nghề chã, nghề chài, nghề đào sái sùng, nghề đánh cá đèn, nghề cào ngán, nghề bổ hà...không những có ý nghĩa về mặt kinh tế xã hội mà còn có ý nghĩa về mặt văn hoá, du lịch.  </a:t>
            </a:r>
            <a:endParaRPr lang="en-US" sz="3400">
              <a:latin typeface="Times New Roman" pitchFamily="18" charset="0"/>
              <a:cs typeface="Times New Roman" pitchFamily="18" charset="0"/>
            </a:endParaRPr>
          </a:p>
          <a:p>
            <a:pPr algn="just">
              <a:lnSpc>
                <a:spcPct val="140000"/>
              </a:lnSpc>
            </a:pPr>
            <a:r>
              <a:rPr lang="nl-NL" sz="3400">
                <a:latin typeface="Times New Roman" pitchFamily="18" charset="0"/>
                <a:cs typeface="Times New Roman" pitchFamily="18" charset="0"/>
              </a:rPr>
              <a:t>Trong những năm gần đây, nghề đánh bắt thủy sản Quảng Ninh có nhiều cải tiến, nhiều sáng tạo về công cụ, về phương thức đánh bắt, bảo quản, chế biến...đã tạo thế mạnh, nền tảng vững chắc cho sự phát triển của ngành.</a:t>
            </a:r>
            <a:endParaRPr lang="en-US" sz="3400">
              <a:latin typeface="Times New Roman" pitchFamily="18" charset="0"/>
              <a:cs typeface="Times New Roman" pitchFamily="18" charset="0"/>
            </a:endParaRPr>
          </a:p>
          <a:p>
            <a:pPr algn="just"/>
            <a:endParaRPr lang="en-US"/>
          </a:p>
        </p:txBody>
      </p:sp>
      <p:sp>
        <p:nvSpPr>
          <p:cNvPr id="7" name="Rectangle 6"/>
          <p:cNvSpPr/>
          <p:nvPr/>
        </p:nvSpPr>
        <p:spPr>
          <a:xfrm>
            <a:off x="227541" y="116632"/>
            <a:ext cx="4344459" cy="461665"/>
          </a:xfrm>
          <a:prstGeom prst="rect">
            <a:avLst/>
          </a:prstGeom>
        </p:spPr>
        <p:txBody>
          <a:bodyPr wrap="none">
            <a:spAutoFit/>
          </a:bodyPr>
          <a:lstStyle/>
          <a:p>
            <a:r>
              <a:rPr lang="nl-NL" sz="2400" b="1">
                <a:solidFill>
                  <a:srgbClr val="FF0000"/>
                </a:solidFill>
                <a:latin typeface="Times New Roman" pitchFamily="18" charset="0"/>
                <a:cs typeface="Times New Roman" pitchFamily="18" charset="0"/>
              </a:rPr>
              <a:t>3.3. Nghề đánh bắt thủy hải sản</a:t>
            </a:r>
            <a:endParaRPr 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5354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76672"/>
            <a:ext cx="8928992" cy="3240360"/>
          </a:xfrm>
        </p:spPr>
        <p:txBody>
          <a:bodyPr>
            <a:normAutofit fontScale="92500" lnSpcReduction="20000"/>
          </a:bodyPr>
          <a:lstStyle/>
          <a:p>
            <a:pPr algn="just">
              <a:lnSpc>
                <a:spcPct val="120000"/>
              </a:lnSpc>
            </a:pPr>
            <a:r>
              <a:rPr lang="nl-NL" sz="2400" smtClean="0">
                <a:latin typeface="Times New Roman" pitchFamily="18" charset="0"/>
                <a:cs typeface="Times New Roman" pitchFamily="18" charset="0"/>
              </a:rPr>
              <a:t>Nam </a:t>
            </a:r>
            <a:r>
              <a:rPr lang="nl-NL" sz="2400">
                <a:latin typeface="Times New Roman" pitchFamily="18" charset="0"/>
                <a:cs typeface="Times New Roman" pitchFamily="18" charset="0"/>
              </a:rPr>
              <a:t>Hoà với nghề sản xuất thuyền nan và ngư cụ được duy trì lâu đời nên nơi đây trở thành là một trong những làng nghề truyền thống của thị xã Quảng Yên. Ngoài lờ, đó đánh bắt tôm, cá, người dân làng nghề còn sản xuất các loại thuyền nan to, nhỏ khác nhau để phục vụ nhu cầu vận chuyển trên biển. Sản phẩm do người dân Nam Hòa làm ra để dùng trong sinh hoạt gia đình, phục vụ nhu cầu sản xuất của nhân dân vùng ven biển cửa sông Bạch Đằng. Đan ngư cụ và thuyền nan đã trở thành nghề thủ công truyền thống, được gìn giữ, lưu truyền. Phường có gần 300 hộ làm nghề mây tre đan, khoảng 55% số hộ dân, tập trung ở khu 3, khu 4.</a:t>
            </a:r>
            <a:endParaRPr lang="en-US" sz="2400">
              <a:latin typeface="Times New Roman" pitchFamily="18" charset="0"/>
              <a:cs typeface="Times New Roman" pitchFamily="18" charset="0"/>
            </a:endParaRPr>
          </a:p>
          <a:p>
            <a:pPr algn="just"/>
            <a:endParaRPr lang="en-US">
              <a:latin typeface="Times New Roman" pitchFamily="18" charset="0"/>
              <a:cs typeface="Times New Roman" pitchFamily="18" charset="0"/>
            </a:endParaRPr>
          </a:p>
        </p:txBody>
      </p:sp>
      <p:sp>
        <p:nvSpPr>
          <p:cNvPr id="4" name="Date Placeholder 3"/>
          <p:cNvSpPr>
            <a:spLocks noGrp="1"/>
          </p:cNvSpPr>
          <p:nvPr>
            <p:ph type="dt" sz="half" idx="10"/>
          </p:nvPr>
        </p:nvSpPr>
        <p:spPr>
          <a:xfrm>
            <a:off x="0" y="6492875"/>
            <a:ext cx="2133600" cy="365125"/>
          </a:xfrm>
        </p:spPr>
        <p:txBody>
          <a:bodyPr/>
          <a:lstStyle/>
          <a:p>
            <a:pPr>
              <a:defRPr/>
            </a:pPr>
            <a:fld id="{756F36FA-FFD8-46B0-96AD-B814ABC521F1}" type="datetime1">
              <a:rPr lang="en-SG" smtClean="0"/>
              <a:pPr>
                <a:defRPr/>
              </a:pPr>
              <a:t>9/1/2017</a:t>
            </a:fld>
            <a:endParaRPr lang="en-SG"/>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14</a:t>
            </a:fld>
            <a:endParaRPr lang="en-SG"/>
          </a:p>
        </p:txBody>
      </p:sp>
      <p:sp>
        <p:nvSpPr>
          <p:cNvPr id="7" name="Rectangle 6"/>
          <p:cNvSpPr/>
          <p:nvPr/>
        </p:nvSpPr>
        <p:spPr>
          <a:xfrm>
            <a:off x="179512" y="44624"/>
            <a:ext cx="6128409" cy="461665"/>
          </a:xfrm>
          <a:prstGeom prst="rect">
            <a:avLst/>
          </a:prstGeom>
        </p:spPr>
        <p:txBody>
          <a:bodyPr wrap="none">
            <a:spAutoFit/>
          </a:bodyPr>
          <a:lstStyle/>
          <a:p>
            <a:r>
              <a:rPr lang="nl-NL" sz="2400" b="1">
                <a:solidFill>
                  <a:srgbClr val="FF0000"/>
                </a:solidFill>
                <a:latin typeface="Times New Roman" pitchFamily="18" charset="0"/>
                <a:cs typeface="Times New Roman" pitchFamily="18" charset="0"/>
              </a:rPr>
              <a:t>3.4. Nghề sản xuất thuyền nan tại Quảng Yên</a:t>
            </a:r>
            <a:endParaRPr lang="en-US" sz="2400">
              <a:solidFill>
                <a:srgbClr val="FF000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28" y="3645024"/>
            <a:ext cx="8172400" cy="288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50528" y="6534834"/>
            <a:ext cx="8244408" cy="369332"/>
          </a:xfrm>
          <a:prstGeom prst="rect">
            <a:avLst/>
          </a:prstGeom>
        </p:spPr>
        <p:txBody>
          <a:bodyPr wrap="square">
            <a:spAutoFit/>
          </a:bodyPr>
          <a:lstStyle/>
          <a:p>
            <a:pPr algn="ctr"/>
            <a:r>
              <a:rPr lang="nl-NL"/>
              <a:t>Khách du lịch tham quan, tìm hiểu kĩ thuật đan ngư cụ </a:t>
            </a:r>
            <a:endParaRPr lang="en-US"/>
          </a:p>
        </p:txBody>
      </p:sp>
    </p:spTree>
    <p:extLst>
      <p:ext uri="{BB962C8B-B14F-4D97-AF65-F5344CB8AC3E}">
        <p14:creationId xmlns:p14="http://schemas.microsoft.com/office/powerpoint/2010/main" val="356873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548680"/>
            <a:ext cx="8712968" cy="6264299"/>
          </a:xfrm>
        </p:spPr>
        <p:txBody>
          <a:bodyPr numCol="2">
            <a:normAutofit/>
          </a:bodyPr>
          <a:lstStyle/>
          <a:p>
            <a:pPr algn="just"/>
            <a:r>
              <a:rPr lang="nl-NL" smtClean="0">
                <a:latin typeface="Times New Roman" pitchFamily="18" charset="0"/>
                <a:cs typeface="Times New Roman" pitchFamily="18" charset="0"/>
              </a:rPr>
              <a:t>Nghề </a:t>
            </a:r>
            <a:r>
              <a:rPr lang="nl-NL">
                <a:latin typeface="Times New Roman" pitchFamily="18" charset="0"/>
                <a:cs typeface="Times New Roman" pitchFamily="18" charset="0"/>
              </a:rPr>
              <a:t>gốm sứ Đông Triều đã có từ lâu đời nhưng dần dần bị mai một. Đến năm 1945, nghề này mới được khôi phục phát triển trở lại. Hưng thịnh nhất của làng nghề này là những năm 80, với hai hợp tác xã sứ Ánh Hồng và Đông Thành, chuyên sản xuất gốm sứ xuất khẩu sang Liên Xô (cũ) và Đông Âu. Từ hai cơ sở này, Đông Triều đã hình thành nên 2 làng gốm sứ thủ công mĩ nghệ sầm uất với 9 doanh nghiệp và 70 hộ sản xuất, kinh doanh gốm sứ mĩ nghệ xuất khẩu, thu hút trên 1 nghìn lao động địa phương. Để phục vụ cho việc phát triển gốm sứ, tại đây còn mở cả trường Mĩ thuật công nghiệp tại chức để đào tạo cho người làm nghề gốm sứ</a:t>
            </a:r>
            <a:r>
              <a:rPr lang="nl-NL"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15</a:t>
            </a:fld>
            <a:endParaRPr lang="en-SG"/>
          </a:p>
        </p:txBody>
      </p:sp>
      <p:sp>
        <p:nvSpPr>
          <p:cNvPr id="7" name="Rectangle 6"/>
          <p:cNvSpPr/>
          <p:nvPr/>
        </p:nvSpPr>
        <p:spPr>
          <a:xfrm>
            <a:off x="179512" y="44624"/>
            <a:ext cx="3918060" cy="461665"/>
          </a:xfrm>
          <a:prstGeom prst="rect">
            <a:avLst/>
          </a:prstGeom>
        </p:spPr>
        <p:txBody>
          <a:bodyPr wrap="none">
            <a:spAutoFit/>
          </a:bodyPr>
          <a:lstStyle/>
          <a:p>
            <a:r>
              <a:rPr lang="nl-NL" sz="2400" b="1">
                <a:solidFill>
                  <a:srgbClr val="FF0000"/>
                </a:solidFill>
                <a:latin typeface="Times New Roman" pitchFamily="18" charset="0"/>
                <a:cs typeface="Times New Roman" pitchFamily="18" charset="0"/>
              </a:rPr>
              <a:t>3.5. Nghề gốm sứ Đông triều</a:t>
            </a:r>
            <a:endParaRPr lang="en-US" sz="2400">
              <a:solidFill>
                <a:srgbClr val="FF0000"/>
              </a:solidFill>
              <a:latin typeface="Times New Roman" pitchFamily="18" charset="0"/>
              <a:cs typeface="Times New Roman" pitchFamily="18" charset="0"/>
            </a:endParaRPr>
          </a:p>
        </p:txBody>
      </p:sp>
      <p:pic>
        <p:nvPicPr>
          <p:cNvPr id="8" name="Picture 7" descr="Description: Anh Trần Văn Đạo, một thợ gốm lành nghề ở khu Cầu Đất (xã Đức Chính) đang giới thiệu sản phẩm thô trước khi đưa vào lò nu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840684" y="3933056"/>
            <a:ext cx="4032448" cy="2570584"/>
          </a:xfrm>
          <a:prstGeom prst="rect">
            <a:avLst/>
          </a:prstGeom>
          <a:noFill/>
          <a:ln>
            <a:noFill/>
          </a:ln>
        </p:spPr>
      </p:pic>
    </p:spTree>
    <p:extLst>
      <p:ext uri="{BB962C8B-B14F-4D97-AF65-F5344CB8AC3E}">
        <p14:creationId xmlns:p14="http://schemas.microsoft.com/office/powerpoint/2010/main" val="124839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568952" cy="2592288"/>
          </a:xfrm>
        </p:spPr>
        <p:txBody>
          <a:bodyPr/>
          <a:lstStyle/>
          <a:p>
            <a:pPr algn="just"/>
            <a:r>
              <a:rPr lang="nl-NL">
                <a:latin typeface="Times New Roman" pitchFamily="18" charset="0"/>
                <a:cs typeface="Times New Roman" pitchFamily="18" charset="0"/>
              </a:rPr>
              <a:t>Hiện nay, Đông Triều có khoảng 34 hộ gia đình gắn bó với nghề làm gốm truyền thống (tập trung ở khu Ánh Hồng, Đông Thành) và khoảng gần chục doanh nghiệp, sản xuất kinh doanh gốm sứ, từ việc tận dụng thế mạnh của các làng nghề truyền thống để phát triển các dòng gốm sứ mĩ nghệ phục vụ xuất khẩu và phát triển du lịch tại chỗ. </a:t>
            </a:r>
            <a:endParaRPr lang="en-US">
              <a:latin typeface="Times New Roman" pitchFamily="18" charset="0"/>
              <a:cs typeface="Times New Roman" pitchFamily="18" charset="0"/>
            </a:endParaRPr>
          </a:p>
          <a:p>
            <a:pPr marL="0" indent="0">
              <a:buNone/>
            </a:pPr>
            <a:endParaRPr lang="en-US"/>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16</a:t>
            </a:fld>
            <a:endParaRPr lang="en-SG"/>
          </a:p>
        </p:txBody>
      </p:sp>
      <p:sp>
        <p:nvSpPr>
          <p:cNvPr id="7" name="Rectangle 6"/>
          <p:cNvSpPr/>
          <p:nvPr/>
        </p:nvSpPr>
        <p:spPr>
          <a:xfrm>
            <a:off x="179512" y="44624"/>
            <a:ext cx="3918060" cy="461665"/>
          </a:xfrm>
          <a:prstGeom prst="rect">
            <a:avLst/>
          </a:prstGeom>
        </p:spPr>
        <p:txBody>
          <a:bodyPr wrap="none">
            <a:spAutoFit/>
          </a:bodyPr>
          <a:lstStyle/>
          <a:p>
            <a:r>
              <a:rPr lang="nl-NL" sz="2400" b="1">
                <a:solidFill>
                  <a:srgbClr val="FF0000"/>
                </a:solidFill>
                <a:latin typeface="Times New Roman" pitchFamily="18" charset="0"/>
                <a:cs typeface="Times New Roman" pitchFamily="18" charset="0"/>
              </a:rPr>
              <a:t>3.5. Nghề gốm sứ Đông triều</a:t>
            </a:r>
            <a:endParaRPr lang="en-US" sz="2400">
              <a:solidFill>
                <a:srgbClr val="FF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137519"/>
            <a:ext cx="5436216" cy="351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068960"/>
            <a:ext cx="3024336" cy="369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17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352928" cy="5616624"/>
          </a:xfrm>
        </p:spPr>
        <p:txBody>
          <a:bodyPr>
            <a:noAutofit/>
          </a:bodyPr>
          <a:lstStyle/>
          <a:p>
            <a:pPr algn="just"/>
            <a:r>
              <a:rPr lang="nl-NL" sz="2300" smtClean="0">
                <a:latin typeface="Times New Roman" pitchFamily="18" charset="0"/>
                <a:cs typeface="Times New Roman" pitchFamily="18" charset="0"/>
              </a:rPr>
              <a:t>Từ </a:t>
            </a:r>
            <a:r>
              <a:rPr lang="nl-NL" sz="2300">
                <a:latin typeface="Times New Roman" pitchFamily="18" charset="0"/>
                <a:cs typeface="Times New Roman" pitchFamily="18" charset="0"/>
              </a:rPr>
              <a:t>những giá trị về mặt văn hóa, vật chất mà các làng nghề mang lại cũng như những thách thức mà hầu hết làng nghề phải đối mặt thì việc tìm ra các giải pháp phát triển các làng nghề truyền thống có một ý nghĩa thực tiễn vô cùng lớn. Một số giải pháp đó là:</a:t>
            </a:r>
            <a:endParaRPr lang="en-US" sz="2300">
              <a:latin typeface="Times New Roman" pitchFamily="18" charset="0"/>
              <a:cs typeface="Times New Roman" pitchFamily="18" charset="0"/>
            </a:endParaRPr>
          </a:p>
          <a:p>
            <a:pPr algn="just"/>
            <a:r>
              <a:rPr lang="nl-NL" sz="2300" b="1">
                <a:latin typeface="Times New Roman" pitchFamily="18" charset="0"/>
                <a:cs typeface="Times New Roman" pitchFamily="18" charset="0"/>
              </a:rPr>
              <a:t>Đối với các cơ quan quản lí Nhà nước: </a:t>
            </a:r>
            <a:endParaRPr lang="en-US" sz="2300" b="1">
              <a:latin typeface="Times New Roman" pitchFamily="18" charset="0"/>
              <a:cs typeface="Times New Roman" pitchFamily="18" charset="0"/>
            </a:endParaRPr>
          </a:p>
          <a:p>
            <a:pPr algn="just"/>
            <a:r>
              <a:rPr lang="nl-NL" sz="2300" i="1">
                <a:latin typeface="Times New Roman" pitchFamily="18" charset="0"/>
                <a:cs typeface="Times New Roman" pitchFamily="18" charset="0"/>
              </a:rPr>
              <a:t>Thứ nhất, </a:t>
            </a:r>
            <a:r>
              <a:rPr lang="nl-NL" sz="2300">
                <a:latin typeface="Times New Roman" pitchFamily="18" charset="0"/>
                <a:cs typeface="Times New Roman" pitchFamily="18" charset="0"/>
              </a:rPr>
              <a:t>cần các chính sách khuyến khích, tạo điều  kiện thuận lợi cho làng nghề truyền thống phát triển bền vững như: chính sách hỗ trợ về vốn, lãi suất, kĩ thuật, trang thiết bị giúp cho làng nghề trong công tác triển khai sản xuất kinh doanh. Cần mở trung tâm đào tạo nghề để đào tạo, bồi dưỡng lao động.</a:t>
            </a:r>
            <a:endParaRPr lang="en-US" sz="2300">
              <a:latin typeface="Times New Roman" pitchFamily="18" charset="0"/>
              <a:cs typeface="Times New Roman" pitchFamily="18" charset="0"/>
            </a:endParaRPr>
          </a:p>
          <a:p>
            <a:pPr algn="just"/>
            <a:r>
              <a:rPr lang="nl-NL" sz="2300" i="1">
                <a:latin typeface="Times New Roman" pitchFamily="18" charset="0"/>
                <a:cs typeface="Times New Roman" pitchFamily="18" charset="0"/>
              </a:rPr>
              <a:t>Thứ hai, </a:t>
            </a:r>
            <a:r>
              <a:rPr lang="nl-NL" sz="2300">
                <a:latin typeface="Times New Roman" pitchFamily="18" charset="0"/>
                <a:cs typeface="Times New Roman" pitchFamily="18" charset="0"/>
              </a:rPr>
              <a:t>Nhà nước cần phải làm tốt nhiệm vụ của mình trong tìm hiểu, cập nhật thông tin từ thị trường để cung cấp nguồn thông tin ban đầu cho các làng nghề, từ đó sẽ tạo điện kiện cho các làng nghề nắm bắt các thông tin thị trường để có những định hướng, thay đổi hợp lí trong quá trình sản xuất, kinh doanh</a:t>
            </a:r>
            <a:r>
              <a:rPr lang="nl-NL" sz="2300" smtClean="0">
                <a:latin typeface="Times New Roman" pitchFamily="18" charset="0"/>
                <a:cs typeface="Times New Roman" pitchFamily="18" charset="0"/>
              </a:rPr>
              <a:t>.</a:t>
            </a:r>
            <a:endParaRPr lang="en-US" sz="230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17</a:t>
            </a:fld>
            <a:endParaRPr lang="en-SG"/>
          </a:p>
        </p:txBody>
      </p:sp>
      <p:sp>
        <p:nvSpPr>
          <p:cNvPr id="7" name="Rectangle 6"/>
          <p:cNvSpPr/>
          <p:nvPr/>
        </p:nvSpPr>
        <p:spPr>
          <a:xfrm>
            <a:off x="179512" y="188640"/>
            <a:ext cx="7416824" cy="461665"/>
          </a:xfrm>
          <a:prstGeom prst="rect">
            <a:avLst/>
          </a:prstGeom>
        </p:spPr>
        <p:txBody>
          <a:bodyPr wrap="square">
            <a:spAutoFit/>
          </a:bodyPr>
          <a:lstStyle/>
          <a:p>
            <a:r>
              <a:rPr lang="nl-NL" sz="2400" b="1">
                <a:solidFill>
                  <a:srgbClr val="FF0000"/>
                </a:solidFill>
                <a:latin typeface="Times New Roman" pitchFamily="18" charset="0"/>
                <a:cs typeface="Times New Roman" pitchFamily="18" charset="0"/>
              </a:rPr>
              <a:t>4. Một số giải pháp phát triển làng nghề truyền thống</a:t>
            </a:r>
            <a:endParaRPr 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1602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352928" cy="5616624"/>
          </a:xfrm>
        </p:spPr>
        <p:txBody>
          <a:bodyPr>
            <a:noAutofit/>
          </a:bodyPr>
          <a:lstStyle/>
          <a:p>
            <a:pPr algn="just"/>
            <a:r>
              <a:rPr lang="nl-NL" sz="2400" i="1" smtClean="0">
                <a:latin typeface="Times New Roman" pitchFamily="18" charset="0"/>
                <a:cs typeface="Times New Roman" pitchFamily="18" charset="0"/>
              </a:rPr>
              <a:t>Thứ </a:t>
            </a:r>
            <a:r>
              <a:rPr lang="nl-NL" sz="2400" i="1">
                <a:latin typeface="Times New Roman" pitchFamily="18" charset="0"/>
                <a:cs typeface="Times New Roman" pitchFamily="18" charset="0"/>
              </a:rPr>
              <a:t>ba, </a:t>
            </a:r>
            <a:r>
              <a:rPr lang="nl-NL" sz="2400">
                <a:latin typeface="Times New Roman" pitchFamily="18" charset="0"/>
                <a:cs typeface="Times New Roman" pitchFamily="18" charset="0"/>
              </a:rPr>
              <a:t>sự phát triển bền vững của các làng nghề sẽ là nhân tố tích cực thúc đẩy nền kinh tế phát triển theo cả chiều rộng lẫn chiều sâu, bởi các làng nghề truyền thống đóng góp vào GDP, góp phần giải quyết vấn đề an sinh xã hội, Nhà nước luôn xây dựng, quảng bá hình ảnh của các làng nghề truyền thống ra quốc tế về những sản phẩm mang nhiều nét độc đáo và đặc trưng. Giúp các làng nghề truyền thống có cơ hội mở rộng thị trường tiêu thụ sản phẩm, làm tăng doanh thu, tạo động lực, khích lệ người lao động gắn bó với nghề, xây dựng làng nghề phát triển bền vững.</a:t>
            </a:r>
            <a:endParaRPr lang="en-US" sz="2400">
              <a:latin typeface="Times New Roman" pitchFamily="18" charset="0"/>
              <a:cs typeface="Times New Roman" pitchFamily="18" charset="0"/>
            </a:endParaRPr>
          </a:p>
          <a:p>
            <a:pPr algn="just"/>
            <a:r>
              <a:rPr lang="nl-NL" sz="2400" b="1">
                <a:latin typeface="Times New Roman" pitchFamily="18" charset="0"/>
                <a:cs typeface="Times New Roman" pitchFamily="18" charset="0"/>
              </a:rPr>
              <a:t>Đối với các tổ chức, làng nghề truyền thống: </a:t>
            </a:r>
            <a:endParaRPr lang="en-US" sz="2400" b="1">
              <a:latin typeface="Times New Roman" pitchFamily="18" charset="0"/>
              <a:cs typeface="Times New Roman" pitchFamily="18" charset="0"/>
            </a:endParaRPr>
          </a:p>
          <a:p>
            <a:pPr algn="just"/>
            <a:r>
              <a:rPr lang="nl-NL" sz="2400" i="1">
                <a:latin typeface="Times New Roman" pitchFamily="18" charset="0"/>
                <a:cs typeface="Times New Roman" pitchFamily="18" charset="0"/>
              </a:rPr>
              <a:t>Thứ nhất</a:t>
            </a:r>
            <a:r>
              <a:rPr lang="nl-NL" sz="2400">
                <a:latin typeface="Times New Roman" pitchFamily="18" charset="0"/>
                <a:cs typeface="Times New Roman" pitchFamily="18" charset="0"/>
              </a:rPr>
              <a:t>, cần phải ý thức được việc xây dựng các làng nghề truyền thống theo hướng bền vững, tìm kiếm các thị trường tiêu thụ mới cũng như củng cố, duy trì thị trường lâu dài. Tạo ra giá trị thương hiệu lâu dài cho các sản phẩm</a:t>
            </a:r>
            <a:r>
              <a:rPr lang="nl-NL" sz="2400" smtClean="0">
                <a:latin typeface="Times New Roman" pitchFamily="18" charset="0"/>
                <a:cs typeface="Times New Roman" pitchFamily="18" charset="0"/>
              </a:rPr>
              <a:t>.</a:t>
            </a:r>
          </a:p>
        </p:txBody>
      </p:sp>
      <p:sp>
        <p:nvSpPr>
          <p:cNvPr id="4" name="Date Placeholder 3"/>
          <p:cNvSpPr>
            <a:spLocks noGrp="1"/>
          </p:cNvSpPr>
          <p:nvPr>
            <p:ph type="dt" sz="half" idx="10"/>
          </p:nvPr>
        </p:nvSpPr>
        <p:spPr>
          <a:xfrm>
            <a:off x="62136" y="6453336"/>
            <a:ext cx="2133600" cy="365125"/>
          </a:xfrm>
        </p:spPr>
        <p:txBody>
          <a:bodyPr/>
          <a:lstStyle/>
          <a:p>
            <a:pPr>
              <a:defRPr/>
            </a:pPr>
            <a:fld id="{756F36FA-FFD8-46B0-96AD-B814ABC521F1}" type="datetime1">
              <a:rPr lang="en-SG" smtClean="0"/>
              <a:pPr>
                <a:defRPr/>
              </a:pPr>
              <a:t>9/1/2017</a:t>
            </a:fld>
            <a:endParaRPr lang="en-SG"/>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18</a:t>
            </a:fld>
            <a:endParaRPr lang="en-SG"/>
          </a:p>
        </p:txBody>
      </p:sp>
      <p:sp>
        <p:nvSpPr>
          <p:cNvPr id="7" name="Rectangle 6"/>
          <p:cNvSpPr/>
          <p:nvPr/>
        </p:nvSpPr>
        <p:spPr>
          <a:xfrm>
            <a:off x="179512" y="188640"/>
            <a:ext cx="7416824" cy="461665"/>
          </a:xfrm>
          <a:prstGeom prst="rect">
            <a:avLst/>
          </a:prstGeom>
        </p:spPr>
        <p:txBody>
          <a:bodyPr wrap="square">
            <a:spAutoFit/>
          </a:bodyPr>
          <a:lstStyle/>
          <a:p>
            <a:r>
              <a:rPr lang="nl-NL" sz="2400" b="1">
                <a:solidFill>
                  <a:srgbClr val="FF0000"/>
                </a:solidFill>
                <a:latin typeface="Times New Roman" pitchFamily="18" charset="0"/>
                <a:cs typeface="Times New Roman" pitchFamily="18" charset="0"/>
              </a:rPr>
              <a:t>4. Một số giải pháp phát triển làng nghề truyền thống</a:t>
            </a:r>
            <a:endParaRPr 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364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352928" cy="5616624"/>
          </a:xfrm>
        </p:spPr>
        <p:txBody>
          <a:bodyPr>
            <a:noAutofit/>
          </a:bodyPr>
          <a:lstStyle/>
          <a:p>
            <a:pPr algn="just"/>
            <a:r>
              <a:rPr lang="nl-NL" sz="2300" i="1" smtClean="0">
                <a:latin typeface="Times New Roman" pitchFamily="18" charset="0"/>
                <a:cs typeface="Times New Roman" pitchFamily="18" charset="0"/>
              </a:rPr>
              <a:t>Thứ hai, </a:t>
            </a:r>
            <a:r>
              <a:rPr lang="nl-NL" sz="2300" smtClean="0">
                <a:latin typeface="Times New Roman" pitchFamily="18" charset="0"/>
                <a:cs typeface="Times New Roman" pitchFamily="18" charset="0"/>
              </a:rPr>
              <a:t>sản phẩm là yếu tố mang tính sống còn của các làng nghề, do vậy cần phải tạo ra các sản phầm có chất lượng cao, mẫu mã và hình thức đẹp mắt, thu hút được người tiêu dùng. Để làm được điều đó thì phải thường xuyên đầu tư hiện đại hóa công nghệ, cải tiến, đổi mới phương pháp sản xuất, trau dồi tay nghề cho người lao động.</a:t>
            </a:r>
            <a:endParaRPr lang="en-US" sz="2300" smtClean="0">
              <a:latin typeface="Times New Roman" pitchFamily="18" charset="0"/>
              <a:cs typeface="Times New Roman" pitchFamily="18" charset="0"/>
            </a:endParaRPr>
          </a:p>
          <a:p>
            <a:pPr algn="just"/>
            <a:r>
              <a:rPr lang="nl-NL" sz="2300" i="1" smtClean="0">
                <a:latin typeface="Times New Roman" pitchFamily="18" charset="0"/>
                <a:cs typeface="Times New Roman" pitchFamily="18" charset="0"/>
              </a:rPr>
              <a:t>Thứ ba, </a:t>
            </a:r>
            <a:r>
              <a:rPr lang="nl-NL" sz="2300" smtClean="0">
                <a:latin typeface="Times New Roman" pitchFamily="18" charset="0"/>
                <a:cs typeface="Times New Roman" pitchFamily="18" charset="0"/>
              </a:rPr>
              <a:t>chú trọng công tác đào tạo, bồi dưỡng lao động đáp ứng nhu cầu nguồn nhân lực có chất lượng, lành nghề cho các làng nghề.</a:t>
            </a:r>
            <a:endParaRPr lang="en-US" sz="2300" smtClean="0">
              <a:latin typeface="Times New Roman" pitchFamily="18" charset="0"/>
              <a:cs typeface="Times New Roman" pitchFamily="18" charset="0"/>
            </a:endParaRPr>
          </a:p>
          <a:p>
            <a:pPr algn="just"/>
            <a:r>
              <a:rPr lang="nl-NL" sz="2300" i="1" smtClean="0">
                <a:latin typeface="Times New Roman" pitchFamily="18" charset="0"/>
                <a:cs typeface="Times New Roman" pitchFamily="18" charset="0"/>
              </a:rPr>
              <a:t>Thứ tư, </a:t>
            </a:r>
            <a:r>
              <a:rPr lang="nl-NL" sz="2300" smtClean="0">
                <a:latin typeface="Times New Roman" pitchFamily="18" charset="0"/>
                <a:cs typeface="Times New Roman" pitchFamily="18" charset="0"/>
              </a:rPr>
              <a:t>khai thác tiềm năng du lịch từ các làng nghề truyền </a:t>
            </a:r>
            <a:r>
              <a:rPr lang="nl-NL" sz="2300" smtClean="0">
                <a:latin typeface="Times New Roman" pitchFamily="18" charset="0"/>
                <a:cs typeface="Times New Roman" pitchFamily="18" charset="0"/>
              </a:rPr>
              <a:t>thống</a:t>
            </a:r>
            <a:r>
              <a:rPr lang="en-US" sz="2300">
                <a:latin typeface="Times New Roman" pitchFamily="18" charset="0"/>
                <a:cs typeface="Times New Roman" pitchFamily="18" charset="0"/>
              </a:rPr>
              <a:t> </a:t>
            </a:r>
            <a:r>
              <a:rPr lang="nl-NL" sz="2300" smtClean="0">
                <a:latin typeface="Times New Roman" pitchFamily="18" charset="0"/>
                <a:cs typeface="Times New Roman" pitchFamily="18" charset="0"/>
              </a:rPr>
              <a:t>Ngày </a:t>
            </a:r>
            <a:r>
              <a:rPr lang="nl-NL" sz="2300" smtClean="0">
                <a:latin typeface="Times New Roman" pitchFamily="18" charset="0"/>
                <a:cs typeface="Times New Roman" pitchFamily="18" charset="0"/>
              </a:rPr>
              <a:t>nay, các làng nghề truyền thống không chỉ đơn thuần là nơi sản xuất ra sản phẩm truyền thống mà nó còn có giá trị về du lịch, cần phải xây dựng làng nghề theo hướng khai thác các loại hình dịch vụ, cải thiện môi trường ở các làng nghề…Giúp tăng được nguồn lợi kinh tế và phát triển bền vững.</a:t>
            </a:r>
            <a:endParaRPr lang="en-US" sz="2300" smtClean="0">
              <a:latin typeface="Times New Roman" pitchFamily="18" charset="0"/>
              <a:cs typeface="Times New Roman" pitchFamily="18" charset="0"/>
            </a:endParaRPr>
          </a:p>
          <a:p>
            <a:pPr algn="just"/>
            <a:endParaRPr lang="en-US" sz="230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756F36FA-FFD8-46B0-96AD-B814ABC521F1}" type="datetime1">
              <a:rPr lang="en-SG" smtClean="0"/>
              <a:pPr>
                <a:defRPr/>
              </a:pPr>
              <a:t>9/1/2017</a:t>
            </a:fld>
            <a:endParaRPr lang="en-SG"/>
          </a:p>
        </p:txBody>
      </p:sp>
      <p:sp>
        <p:nvSpPr>
          <p:cNvPr id="5" name="Footer Placeholder 4"/>
          <p:cNvSpPr>
            <a:spLocks noGrp="1"/>
          </p:cNvSpPr>
          <p:nvPr>
            <p:ph type="ftr" sz="quarter" idx="11"/>
          </p:nvPr>
        </p:nvSpPr>
        <p:spPr/>
        <p:txBody>
          <a:bodyPr/>
          <a:lstStyle/>
          <a:p>
            <a:pPr>
              <a:defRPr/>
            </a:pPr>
            <a:endParaRPr lang="en-SG"/>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19</a:t>
            </a:fld>
            <a:endParaRPr lang="en-SG"/>
          </a:p>
        </p:txBody>
      </p:sp>
      <p:sp>
        <p:nvSpPr>
          <p:cNvPr id="7" name="Rectangle 6"/>
          <p:cNvSpPr/>
          <p:nvPr/>
        </p:nvSpPr>
        <p:spPr>
          <a:xfrm>
            <a:off x="179512" y="188640"/>
            <a:ext cx="7416824" cy="461665"/>
          </a:xfrm>
          <a:prstGeom prst="rect">
            <a:avLst/>
          </a:prstGeom>
        </p:spPr>
        <p:txBody>
          <a:bodyPr wrap="square">
            <a:spAutoFit/>
          </a:bodyPr>
          <a:lstStyle/>
          <a:p>
            <a:r>
              <a:rPr lang="nl-NL" sz="2400" b="1">
                <a:solidFill>
                  <a:srgbClr val="FF0000"/>
                </a:solidFill>
                <a:latin typeface="Times New Roman" pitchFamily="18" charset="0"/>
                <a:cs typeface="Times New Roman" pitchFamily="18" charset="0"/>
              </a:rPr>
              <a:t>4. Một số giải pháp phát triển làng nghề truyền thống</a:t>
            </a:r>
            <a:endParaRPr 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0248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808913" y="-26988"/>
            <a:ext cx="1371600" cy="129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7850188"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18"/>
          <p:cNvSpPr>
            <a:spLocks noChangeArrowheads="1" noChangeShapeType="1" noTextEdit="1"/>
          </p:cNvSpPr>
          <p:nvPr/>
        </p:nvSpPr>
        <p:spPr bwMode="auto">
          <a:xfrm>
            <a:off x="539750" y="1530350"/>
            <a:ext cx="8012113" cy="5327650"/>
          </a:xfrm>
          <a:prstGeom prst="rect">
            <a:avLst/>
          </a:prstGeom>
        </p:spPr>
        <p:txBody>
          <a:bodyPr spcFirstLastPara="1" wrap="none" fromWordArt="1">
            <a:prstTxWarp prst="textArchUp">
              <a:avLst>
                <a:gd name="adj" fmla="val 10035819"/>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pic>
        <p:nvPicPr>
          <p:cNvPr id="3079"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30162" y="44450"/>
            <a:ext cx="1371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25"/>
          <p:cNvSpPr>
            <a:spLocks noChangeArrowheads="1" noChangeShapeType="1" noTextEdit="1"/>
          </p:cNvSpPr>
          <p:nvPr/>
        </p:nvSpPr>
        <p:spPr bwMode="auto">
          <a:xfrm>
            <a:off x="827584" y="439105"/>
            <a:ext cx="1178288" cy="360040"/>
          </a:xfrm>
          <a:prstGeom prst="rect">
            <a:avLst/>
          </a:prstGeom>
        </p:spPr>
        <p:txBody>
          <a:bodyPr wrap="none" fromWordArt="1">
            <a:prstTxWarp prst="textPlain">
              <a:avLst>
                <a:gd name="adj" fmla="val 50000"/>
              </a:avLst>
            </a:prstTxWarp>
          </a:bodyPr>
          <a:lstStyle/>
          <a:p>
            <a:pPr>
              <a:defRPr/>
            </a:pPr>
            <a:r>
              <a:rPr lang="en-US" sz="2800" b="1" u="sng"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Bài </a:t>
            </a:r>
            <a:r>
              <a:rPr lang="en-US" sz="2800" b="1" u="sng" kern="10" smtClean="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4:</a:t>
            </a:r>
            <a:endParaRPr lang="en-US" sz="2800" b="1" u="sng"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endParaRPr>
          </a:p>
        </p:txBody>
      </p:sp>
      <p:sp>
        <p:nvSpPr>
          <p:cNvPr id="11" name="WordArt 27"/>
          <p:cNvSpPr>
            <a:spLocks noChangeArrowheads="1" noChangeShapeType="1" noTextEdit="1"/>
          </p:cNvSpPr>
          <p:nvPr/>
        </p:nvSpPr>
        <p:spPr bwMode="auto">
          <a:xfrm>
            <a:off x="539552" y="1031081"/>
            <a:ext cx="8012113" cy="690563"/>
          </a:xfrm>
          <a:prstGeom prst="rect">
            <a:avLst/>
          </a:prstGeom>
        </p:spPr>
        <p:txBody>
          <a:bodyPr wrap="none" fromWordArt="1">
            <a:prstTxWarp prst="textPlain">
              <a:avLst>
                <a:gd name="adj" fmla="val 50000"/>
              </a:avLst>
            </a:prstTxWarp>
          </a:bodyPr>
          <a:lstStyle/>
          <a:p>
            <a:pPr algn="ctr"/>
            <a:r>
              <a:rPr lang="id-ID"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PHÁT TRIỂN LÀNG NGHỀ TRUYỀN </a:t>
            </a:r>
            <a:r>
              <a:rPr lang="id-ID" sz="2800" b="1" kern="10" smtClean="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THỐNG</a:t>
            </a:r>
            <a:endParaRPr lang="en-US"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endParaRPr>
          </a:p>
        </p:txBody>
      </p:sp>
      <p:sp>
        <p:nvSpPr>
          <p:cNvPr id="12" name="Title 1"/>
          <p:cNvSpPr txBox="1">
            <a:spLocks/>
          </p:cNvSpPr>
          <p:nvPr/>
        </p:nvSpPr>
        <p:spPr>
          <a:xfrm>
            <a:off x="395536" y="2204864"/>
            <a:ext cx="9542768" cy="576064"/>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id-ID" sz="2400" b="1">
                <a:solidFill>
                  <a:srgbClr val="FF0000"/>
                </a:solidFill>
                <a:latin typeface="Times New Roman" pitchFamily="18" charset="0"/>
                <a:cs typeface="Times New Roman" pitchFamily="18" charset="0"/>
              </a:rPr>
              <a:t>1. Làng nghề truyền thống </a:t>
            </a:r>
            <a:endParaRPr lang="en-SG" sz="2400" b="1">
              <a:solidFill>
                <a:srgbClr val="FF0000"/>
              </a:solidFill>
              <a:latin typeface="Times New Roman" pitchFamily="18" charset="0"/>
              <a:cs typeface="Times New Roman" pitchFamily="18" charset="0"/>
            </a:endParaRPr>
          </a:p>
        </p:txBody>
      </p:sp>
      <p:sp>
        <p:nvSpPr>
          <p:cNvPr id="17" name="Rectangle 16"/>
          <p:cNvSpPr/>
          <p:nvPr/>
        </p:nvSpPr>
        <p:spPr>
          <a:xfrm>
            <a:off x="323528" y="2967335"/>
            <a:ext cx="8803728" cy="461665"/>
          </a:xfrm>
          <a:prstGeom prst="rect">
            <a:avLst/>
          </a:prstGeom>
        </p:spPr>
        <p:txBody>
          <a:bodyPr wrap="square">
            <a:spAutoFit/>
          </a:bodyPr>
          <a:lstStyle/>
          <a:p>
            <a:r>
              <a:rPr lang="id-ID" sz="2400" b="1">
                <a:solidFill>
                  <a:srgbClr val="FF0000"/>
                </a:solidFill>
                <a:latin typeface="Times New Roman" pitchFamily="18" charset="0"/>
                <a:cs typeface="Times New Roman" pitchFamily="18" charset="0"/>
              </a:rPr>
              <a:t>2.  Thực trạng phát triển các làng nghề truyền thống Việt Nam </a:t>
            </a:r>
            <a:endParaRPr lang="en-US" sz="2400">
              <a:solidFill>
                <a:srgbClr val="FF0000"/>
              </a:solidFill>
              <a:latin typeface="Times New Roman" pitchFamily="18" charset="0"/>
              <a:cs typeface="Times New Roman" pitchFamily="18" charset="0"/>
            </a:endParaRPr>
          </a:p>
        </p:txBody>
      </p:sp>
      <p:sp>
        <p:nvSpPr>
          <p:cNvPr id="18" name="Rectangle 17"/>
          <p:cNvSpPr/>
          <p:nvPr/>
        </p:nvSpPr>
        <p:spPr>
          <a:xfrm>
            <a:off x="347892" y="3789040"/>
            <a:ext cx="8760612" cy="461665"/>
          </a:xfrm>
          <a:prstGeom prst="rect">
            <a:avLst/>
          </a:prstGeom>
        </p:spPr>
        <p:txBody>
          <a:bodyPr wrap="square">
            <a:spAutoFit/>
          </a:bodyPr>
          <a:lstStyle/>
          <a:p>
            <a:r>
              <a:rPr lang="id-ID" sz="2400" b="1">
                <a:solidFill>
                  <a:srgbClr val="FF0000"/>
                </a:solidFill>
                <a:latin typeface="Times New Roman" pitchFamily="18" charset="0"/>
                <a:cs typeface="Times New Roman" pitchFamily="18" charset="0"/>
              </a:rPr>
              <a:t>3. Thực trạng phát triển các làng nghề truyền thống Quảng Ninh  </a:t>
            </a:r>
            <a:endParaRPr lang="en-US" sz="2400">
              <a:solidFill>
                <a:srgbClr val="FF0000"/>
              </a:solidFill>
              <a:latin typeface="Times New Roman" pitchFamily="18" charset="0"/>
              <a:cs typeface="Times New Roman" pitchFamily="18" charset="0"/>
            </a:endParaRPr>
          </a:p>
        </p:txBody>
      </p:sp>
      <p:sp>
        <p:nvSpPr>
          <p:cNvPr id="21" name="Rectangle 20"/>
          <p:cNvSpPr/>
          <p:nvPr/>
        </p:nvSpPr>
        <p:spPr>
          <a:xfrm>
            <a:off x="359330" y="4581128"/>
            <a:ext cx="7885078" cy="461665"/>
          </a:xfrm>
          <a:prstGeom prst="rect">
            <a:avLst/>
          </a:prstGeom>
        </p:spPr>
        <p:txBody>
          <a:bodyPr wrap="square">
            <a:spAutoFit/>
          </a:bodyPr>
          <a:lstStyle/>
          <a:p>
            <a:r>
              <a:rPr lang="nl-NL" sz="2400" b="1">
                <a:solidFill>
                  <a:srgbClr val="FF0000"/>
                </a:solidFill>
                <a:latin typeface="Times New Roman" pitchFamily="18" charset="0"/>
                <a:cs typeface="Times New Roman" pitchFamily="18" charset="0"/>
              </a:rPr>
              <a:t>4. Một số giải pháp phát triển làng nghề truyền thống</a:t>
            </a:r>
            <a:endParaRPr 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069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56F36FA-FFD8-46B0-96AD-B814ABC521F1}" type="datetime1">
              <a:rPr lang="en-SG" smtClean="0"/>
              <a:pPr>
                <a:defRPr/>
              </a:pPr>
              <a:t>9/1/2017</a:t>
            </a:fld>
            <a:endParaRPr lang="en-SG"/>
          </a:p>
        </p:txBody>
      </p:sp>
      <p:sp>
        <p:nvSpPr>
          <p:cNvPr id="5" name="Footer Placeholder 4"/>
          <p:cNvSpPr>
            <a:spLocks noGrp="1"/>
          </p:cNvSpPr>
          <p:nvPr>
            <p:ph type="ftr" sz="quarter" idx="11"/>
          </p:nvPr>
        </p:nvSpPr>
        <p:spPr/>
        <p:txBody>
          <a:bodyPr/>
          <a:lstStyle/>
          <a:p>
            <a:pPr>
              <a:defRPr/>
            </a:pPr>
            <a:endParaRPr lang="en-SG"/>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20</a:t>
            </a:fld>
            <a:endParaRPr lang="en-SG"/>
          </a:p>
        </p:txBody>
      </p:sp>
      <p:sp>
        <p:nvSpPr>
          <p:cNvPr id="7" name="Rectangle 6"/>
          <p:cNvSpPr/>
          <p:nvPr/>
        </p:nvSpPr>
        <p:spPr>
          <a:xfrm>
            <a:off x="467544" y="1692091"/>
            <a:ext cx="8352928" cy="4401205"/>
          </a:xfrm>
          <a:prstGeom prst="rect">
            <a:avLst/>
          </a:prstGeom>
        </p:spPr>
        <p:txBody>
          <a:bodyPr wrap="square">
            <a:spAutoFit/>
          </a:bodyPr>
          <a:lstStyle/>
          <a:p>
            <a:r>
              <a:rPr lang="nl-NL" sz="4000" b="1" i="1" smtClean="0">
                <a:solidFill>
                  <a:srgbClr val="FF0000"/>
                </a:solidFill>
                <a:latin typeface="Times New Roman" pitchFamily="18" charset="0"/>
                <a:cs typeface="Times New Roman" pitchFamily="18" charset="0"/>
              </a:rPr>
              <a:t>Câu </a:t>
            </a:r>
            <a:r>
              <a:rPr lang="nl-NL" sz="4000" b="1" i="1">
                <a:solidFill>
                  <a:srgbClr val="FF0000"/>
                </a:solidFill>
                <a:latin typeface="Times New Roman" pitchFamily="18" charset="0"/>
                <a:cs typeface="Times New Roman" pitchFamily="18" charset="0"/>
              </a:rPr>
              <a:t>1. </a:t>
            </a:r>
            <a:endParaRPr lang="nl-NL" sz="4000" b="1" i="1" smtClean="0">
              <a:solidFill>
                <a:srgbClr val="FF0000"/>
              </a:solidFill>
              <a:latin typeface="Times New Roman" pitchFamily="18" charset="0"/>
              <a:cs typeface="Times New Roman" pitchFamily="18" charset="0"/>
            </a:endParaRPr>
          </a:p>
          <a:p>
            <a:r>
              <a:rPr lang="nl-NL" sz="4000" smtClean="0">
                <a:latin typeface="Times New Roman" pitchFamily="18" charset="0"/>
                <a:cs typeface="Times New Roman" pitchFamily="18" charset="0"/>
              </a:rPr>
              <a:t>	Những </a:t>
            </a:r>
            <a:r>
              <a:rPr lang="nl-NL" sz="4000">
                <a:latin typeface="Times New Roman" pitchFamily="18" charset="0"/>
                <a:cs typeface="Times New Roman" pitchFamily="18" charset="0"/>
              </a:rPr>
              <a:t>khó khăn trong phát triển làng nghề truyền thống địa phương anh (chị) là gì?</a:t>
            </a:r>
            <a:endParaRPr lang="en-US" sz="4000">
              <a:latin typeface="Times New Roman" pitchFamily="18" charset="0"/>
              <a:cs typeface="Times New Roman" pitchFamily="18" charset="0"/>
            </a:endParaRPr>
          </a:p>
          <a:p>
            <a:r>
              <a:rPr lang="nl-NL" sz="4000" b="1" i="1">
                <a:solidFill>
                  <a:srgbClr val="FF0000"/>
                </a:solidFill>
                <a:latin typeface="Times New Roman" pitchFamily="18" charset="0"/>
                <a:cs typeface="Times New Roman" pitchFamily="18" charset="0"/>
              </a:rPr>
              <a:t>Câu 2. </a:t>
            </a:r>
            <a:endParaRPr lang="nl-NL" sz="4000" b="1" i="1" smtClean="0">
              <a:solidFill>
                <a:srgbClr val="FF0000"/>
              </a:solidFill>
              <a:latin typeface="Times New Roman" pitchFamily="18" charset="0"/>
              <a:cs typeface="Times New Roman" pitchFamily="18" charset="0"/>
            </a:endParaRPr>
          </a:p>
          <a:p>
            <a:r>
              <a:rPr lang="nl-NL" sz="4000" smtClean="0">
                <a:latin typeface="Times New Roman" pitchFamily="18" charset="0"/>
                <a:cs typeface="Times New Roman" pitchFamily="18" charset="0"/>
              </a:rPr>
              <a:t> 	Phương </a:t>
            </a:r>
            <a:r>
              <a:rPr lang="nl-NL" sz="4000">
                <a:latin typeface="Times New Roman" pitchFamily="18" charset="0"/>
                <a:cs typeface="Times New Roman" pitchFamily="18" charset="0"/>
              </a:rPr>
              <a:t>hướng phát triển làng nghề tại đại phương anh (chị) là gì?</a:t>
            </a:r>
            <a:endParaRPr lang="en-US" sz="4000">
              <a:latin typeface="Times New Roman" pitchFamily="18" charset="0"/>
              <a:cs typeface="Times New Roman" pitchFamily="18" charset="0"/>
            </a:endParaRPr>
          </a:p>
        </p:txBody>
      </p:sp>
      <p:pic>
        <p:nvPicPr>
          <p:cNvPr id="8" name="Picture 2" descr="https://encrypted-tbn2.gstatic.com/images?q=tbn:ANd9GcREOI4nARhSw_6gpd7qMv9Qv2b5492M-IglNtfNsoDqUqW-u7en"/>
          <p:cNvPicPr>
            <a:picLocks noChangeAspect="1" noChangeArrowheads="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539750" y="333375"/>
            <a:ext cx="15382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077418" y="558254"/>
            <a:ext cx="4498347" cy="769441"/>
          </a:xfrm>
          <a:prstGeom prst="rect">
            <a:avLst/>
          </a:prstGeom>
        </p:spPr>
        <p:txBody>
          <a:bodyPr wrap="none">
            <a:spAutoFit/>
          </a:bodyPr>
          <a:lstStyle/>
          <a:p>
            <a:r>
              <a:rPr lang="nl-NL" sz="4400" b="1" smtClean="0">
                <a:solidFill>
                  <a:srgbClr val="FF0000"/>
                </a:solidFill>
                <a:latin typeface="Times New Roman" pitchFamily="18" charset="0"/>
                <a:cs typeface="Times New Roman" pitchFamily="18" charset="0"/>
              </a:rPr>
              <a:t>Câu </a:t>
            </a:r>
            <a:r>
              <a:rPr lang="nl-NL" sz="4400" b="1">
                <a:solidFill>
                  <a:srgbClr val="FF0000"/>
                </a:solidFill>
                <a:latin typeface="Times New Roman" pitchFamily="18" charset="0"/>
                <a:cs typeface="Times New Roman" pitchFamily="18" charset="0"/>
              </a:rPr>
              <a:t>hỏi thảo luận</a:t>
            </a:r>
            <a:endParaRPr lang="en-US" sz="4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6202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anim calcmode="lin" valueType="num">
                                      <p:cBhvr>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740650" y="49213"/>
            <a:ext cx="1371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7850188"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4"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330825"/>
            <a:ext cx="7413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5" descr="3d butterfl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6391275"/>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6" descr="duck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43888" y="5373688"/>
            <a:ext cx="647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7" name="AutoShape 17"/>
          <p:cNvSpPr>
            <a:spLocks noChangeArrowheads="1"/>
          </p:cNvSpPr>
          <p:nvPr/>
        </p:nvSpPr>
        <p:spPr bwMode="auto">
          <a:xfrm>
            <a:off x="2339975" y="6308725"/>
            <a:ext cx="152400" cy="152400"/>
          </a:xfrm>
          <a:prstGeom prst="star4">
            <a:avLst>
              <a:gd name="adj" fmla="val 12500"/>
            </a:avLst>
          </a:prstGeom>
          <a:solidFill>
            <a:srgbClr val="FFFF00"/>
          </a:solidFill>
          <a:ln w="57150" algn="ctr">
            <a:solidFill>
              <a:srgbClr val="F8F2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400">
              <a:solidFill>
                <a:srgbClr val="FFFF00"/>
              </a:solidFill>
              <a:latin typeface="Times New Roman" pitchFamily="18" charset="0"/>
              <a:cs typeface="Times New Roman" pitchFamily="18" charset="0"/>
            </a:endParaRPr>
          </a:p>
        </p:txBody>
      </p:sp>
      <p:sp>
        <p:nvSpPr>
          <p:cNvPr id="337923" name="AutoShape 3"/>
          <p:cNvSpPr>
            <a:spLocks noChangeArrowheads="1"/>
          </p:cNvSpPr>
          <p:nvPr/>
        </p:nvSpPr>
        <p:spPr bwMode="auto">
          <a:xfrm>
            <a:off x="6443663" y="6381750"/>
            <a:ext cx="152400" cy="152400"/>
          </a:xfrm>
          <a:prstGeom prst="star4">
            <a:avLst>
              <a:gd name="adj" fmla="val 12500"/>
            </a:avLst>
          </a:prstGeom>
          <a:solidFill>
            <a:srgbClr val="FFFF00"/>
          </a:solidFill>
          <a:ln w="57150" algn="ctr">
            <a:solidFill>
              <a:srgbClr val="F8F2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400">
              <a:solidFill>
                <a:srgbClr val="0000FF"/>
              </a:solidFill>
              <a:latin typeface="Times New Roman" pitchFamily="18" charset="0"/>
              <a:cs typeface="Times New Roman" pitchFamily="18" charset="0"/>
            </a:endParaRPr>
          </a:p>
        </p:txBody>
      </p:sp>
      <p:pic>
        <p:nvPicPr>
          <p:cNvPr id="4106" name="Picture 8" descr="tra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7780338" y="49213"/>
            <a:ext cx="12557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WordArt 18"/>
          <p:cNvSpPr>
            <a:spLocks noChangeArrowheads="1" noChangeShapeType="1" noTextEdit="1"/>
          </p:cNvSpPr>
          <p:nvPr/>
        </p:nvSpPr>
        <p:spPr bwMode="auto">
          <a:xfrm>
            <a:off x="539750" y="1530350"/>
            <a:ext cx="8012113" cy="5327650"/>
          </a:xfrm>
          <a:prstGeom prst="rect">
            <a:avLst/>
          </a:prstGeom>
        </p:spPr>
        <p:txBody>
          <a:bodyPr spcFirstLastPara="1" wrap="none" fromWordArt="1">
            <a:prstTxWarp prst="textArchUp">
              <a:avLst>
                <a:gd name="adj" fmla="val 10035819"/>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pic>
        <p:nvPicPr>
          <p:cNvPr id="4108"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7938" y="66675"/>
            <a:ext cx="1371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8" descr="tra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625" y="-19050"/>
            <a:ext cx="12954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Text Box 12"/>
          <p:cNvSpPr txBox="1">
            <a:spLocks noChangeArrowheads="1"/>
          </p:cNvSpPr>
          <p:nvPr/>
        </p:nvSpPr>
        <p:spPr bwMode="auto">
          <a:xfrm>
            <a:off x="971550" y="125413"/>
            <a:ext cx="72723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600">
                <a:latin typeface="Times New Roman" pitchFamily="18" charset="0"/>
                <a:cs typeface="Times New Roman" pitchFamily="18" charset="0"/>
              </a:rPr>
              <a:t>ỦY BAN NHÂN DÂN TỈNH QUẢNG NINH</a:t>
            </a:r>
          </a:p>
          <a:p>
            <a:pPr algn="ctr" eaLnBrk="1" hangingPunct="1"/>
            <a:r>
              <a:rPr lang="en-US" sz="2600" b="1">
                <a:latin typeface="Times New Roman" pitchFamily="18" charset="0"/>
                <a:cs typeface="Times New Roman" pitchFamily="18" charset="0"/>
              </a:rPr>
              <a:t>SỞ GIÁO DỤC VÀ ĐÀO TẠO</a:t>
            </a:r>
          </a:p>
        </p:txBody>
      </p:sp>
      <p:cxnSp>
        <p:nvCxnSpPr>
          <p:cNvPr id="3" name="Straight Connector 2"/>
          <p:cNvCxnSpPr/>
          <p:nvPr/>
        </p:nvCxnSpPr>
        <p:spPr>
          <a:xfrm>
            <a:off x="2916238" y="985838"/>
            <a:ext cx="3240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WordArt 27"/>
          <p:cNvSpPr>
            <a:spLocks noChangeArrowheads="1" noChangeShapeType="1" noTextEdit="1"/>
          </p:cNvSpPr>
          <p:nvPr/>
        </p:nvSpPr>
        <p:spPr bwMode="auto">
          <a:xfrm>
            <a:off x="334963" y="2997200"/>
            <a:ext cx="8413750" cy="2303463"/>
          </a:xfrm>
          <a:prstGeom prst="rect">
            <a:avLst/>
          </a:prstGeom>
        </p:spPr>
        <p:txBody>
          <a:bodyPr wrap="none" fromWordArt="1">
            <a:prstTxWarp prst="textPlain">
              <a:avLst>
                <a:gd name="adj" fmla="val 50000"/>
              </a:avLst>
            </a:prstTxWarp>
          </a:bodyPr>
          <a:lstStyle/>
          <a:p>
            <a:pPr algn="ctr"/>
            <a:r>
              <a:rPr lang="en-US" sz="2800" b="1" kern="10">
                <a:ln w="3175">
                  <a:solidFill>
                    <a:srgbClr val="FF0000"/>
                  </a:solidFill>
                  <a:round/>
                  <a:headEnd/>
                  <a:tailEnd/>
                </a:ln>
                <a:solidFill>
                  <a:srgbClr val="FFFF00"/>
                </a:solidFill>
                <a:latin typeface="Times New Roman"/>
                <a:cs typeface="Times New Roman"/>
              </a:rPr>
              <a:t>Bài </a:t>
            </a:r>
            <a:r>
              <a:rPr lang="en-US" sz="2800" b="1" kern="10" smtClean="0">
                <a:ln w="3175">
                  <a:solidFill>
                    <a:srgbClr val="FF0000"/>
                  </a:solidFill>
                  <a:round/>
                  <a:headEnd/>
                  <a:tailEnd/>
                </a:ln>
                <a:solidFill>
                  <a:srgbClr val="FFFF00"/>
                </a:solidFill>
                <a:latin typeface="Times New Roman"/>
                <a:cs typeface="Times New Roman"/>
              </a:rPr>
              <a:t>8: </a:t>
            </a:r>
            <a:r>
              <a:rPr lang="en-US" sz="2800" b="1" kern="10">
                <a:ln w="3175">
                  <a:solidFill>
                    <a:srgbClr val="FF0000"/>
                  </a:solidFill>
                  <a:round/>
                  <a:headEnd/>
                  <a:tailEnd/>
                </a:ln>
                <a:solidFill>
                  <a:srgbClr val="FFFF00"/>
                </a:solidFill>
                <a:latin typeface="Times New Roman"/>
                <a:cs typeface="Times New Roman"/>
              </a:rPr>
              <a:t>Kết thúc</a:t>
            </a:r>
          </a:p>
          <a:p>
            <a:pPr algn="ctr"/>
            <a:r>
              <a:rPr lang="en-US" sz="2800" b="1" kern="10">
                <a:ln w="3175">
                  <a:solidFill>
                    <a:srgbClr val="FF0000"/>
                  </a:solidFill>
                  <a:round/>
                  <a:headEnd/>
                  <a:tailEnd/>
                </a:ln>
                <a:solidFill>
                  <a:srgbClr val="FFFF00"/>
                </a:solidFill>
                <a:latin typeface="Times New Roman"/>
                <a:cs typeface="Times New Roman"/>
              </a:rPr>
              <a:t>Mời nghiên cứu tiếp Bài </a:t>
            </a:r>
            <a:r>
              <a:rPr lang="en-US" sz="2800" b="1" kern="10" smtClean="0">
                <a:ln w="3175">
                  <a:solidFill>
                    <a:srgbClr val="FF0000"/>
                  </a:solidFill>
                  <a:round/>
                  <a:headEnd/>
                  <a:tailEnd/>
                </a:ln>
                <a:solidFill>
                  <a:srgbClr val="FFFF00"/>
                </a:solidFill>
                <a:latin typeface="Times New Roman"/>
                <a:cs typeface="Times New Roman"/>
              </a:rPr>
              <a:t>9</a:t>
            </a:r>
            <a:endParaRPr lang="en-US" sz="2800" b="1" kern="10">
              <a:ln w="3175">
                <a:solidFill>
                  <a:srgbClr val="FF0000"/>
                </a:solidFill>
                <a:round/>
                <a:headEnd/>
                <a:tailEnd/>
              </a:ln>
              <a:solidFill>
                <a:srgbClr val="FFFF00"/>
              </a:solidFill>
              <a:latin typeface="Times New Roman"/>
              <a:cs typeface="Times New Roman"/>
            </a:endParaRPr>
          </a:p>
        </p:txBody>
      </p:sp>
      <p:sp>
        <p:nvSpPr>
          <p:cNvPr id="20" name="WordArt 31"/>
          <p:cNvSpPr>
            <a:spLocks noChangeArrowheads="1" noChangeShapeType="1" noTextEdit="1"/>
          </p:cNvSpPr>
          <p:nvPr/>
        </p:nvSpPr>
        <p:spPr bwMode="auto">
          <a:xfrm>
            <a:off x="225425" y="1917204"/>
            <a:ext cx="8594725" cy="647700"/>
          </a:xfrm>
          <a:prstGeom prst="rect">
            <a:avLst/>
          </a:prstGeom>
        </p:spPr>
        <p:txBody>
          <a:bodyPr wrap="none" fromWordArt="1">
            <a:prstTxWarp prst="textPlain">
              <a:avLst>
                <a:gd name="adj" fmla="val 50000"/>
              </a:avLst>
            </a:prstTxWarp>
          </a:bodyPr>
          <a:lstStyle/>
          <a:p>
            <a:pPr algn="ctr"/>
            <a:r>
              <a:rPr lang="vi-VN" sz="3200" b="1" kern="10">
                <a:ln w="3175">
                  <a:solidFill>
                    <a:srgbClr val="FF0000"/>
                  </a:solidFill>
                  <a:round/>
                  <a:headEnd/>
                  <a:tailEnd/>
                </a:ln>
                <a:solidFill>
                  <a:srgbClr val="FFFF00"/>
                </a:solidFill>
                <a:latin typeface="Times New Roman"/>
                <a:cs typeface="Times New Roman"/>
              </a:rPr>
              <a:t>CHƯƠNG TRÌNH GIÁO </a:t>
            </a:r>
            <a:r>
              <a:rPr lang="vi-VN" sz="3200" b="1" kern="10" smtClean="0">
                <a:ln w="3175">
                  <a:solidFill>
                    <a:srgbClr val="FF0000"/>
                  </a:solidFill>
                  <a:round/>
                  <a:headEnd/>
                  <a:tailEnd/>
                </a:ln>
                <a:solidFill>
                  <a:srgbClr val="FFFF00"/>
                </a:solidFill>
                <a:latin typeface="Times New Roman"/>
                <a:cs typeface="Times New Roman"/>
              </a:rPr>
              <a:t>DỤC</a:t>
            </a:r>
            <a:r>
              <a:rPr lang="en-US" sz="3200" b="1" kern="10" smtClean="0">
                <a:ln w="3175">
                  <a:solidFill>
                    <a:srgbClr val="FF0000"/>
                  </a:solidFill>
                  <a:round/>
                  <a:headEnd/>
                  <a:tailEnd/>
                </a:ln>
                <a:solidFill>
                  <a:srgbClr val="FFFF00"/>
                </a:solidFill>
                <a:latin typeface="Times New Roman"/>
                <a:cs typeface="Times New Roman"/>
              </a:rPr>
              <a:t> VĂN HÓA XÃ HỘI</a:t>
            </a:r>
            <a:endParaRPr lang="en-US" sz="3200" b="1" kern="10">
              <a:ln w="3175">
                <a:solidFill>
                  <a:srgbClr val="FF0000"/>
                </a:solidFill>
                <a:round/>
                <a:headEnd/>
                <a:tailEnd/>
              </a:ln>
              <a:solidFill>
                <a:srgbClr val="FFFF00"/>
              </a:solidFill>
              <a:latin typeface="Times New Roman"/>
              <a:cs typeface="Times New Roman"/>
            </a:endParaRPr>
          </a:p>
        </p:txBody>
      </p:sp>
    </p:spTree>
    <p:extLst>
      <p:ext uri="{BB962C8B-B14F-4D97-AF65-F5344CB8AC3E}">
        <p14:creationId xmlns:p14="http://schemas.microsoft.com/office/powerpoint/2010/main" val="2103488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6" repeatCount="indefinite" fill="hold" nodeType="withEffect">
                                  <p:stCondLst>
                                    <p:cond delay="1300"/>
                                  </p:stCondLst>
                                  <p:childTnLst>
                                    <p:animClr clrSpc="hsl" dir="cw">
                                      <p:cBhvr>
                                        <p:cTn id="6" dur="3000" fill="hold"/>
                                        <p:tgtEl>
                                          <p:spTgt spid="337937"/>
                                        </p:tgtEl>
                                        <p:attrNameLst>
                                          <p:attrName>stroke.color</p:attrName>
                                        </p:attrNameLst>
                                      </p:cBhvr>
                                      <p:to>
                                        <a:srgbClr val="F8F200"/>
                                      </p:to>
                                    </p:animClr>
                                    <p:set>
                                      <p:cBhvr>
                                        <p:cTn id="7" dur="3000" fill="hold"/>
                                        <p:tgtEl>
                                          <p:spTgt spid="337937"/>
                                        </p:tgtEl>
                                        <p:attrNameLst>
                                          <p:attrName>stroke.on</p:attrName>
                                        </p:attrNameLst>
                                      </p:cBhvr>
                                      <p:to>
                                        <p:strVal val="true"/>
                                      </p:to>
                                    </p:set>
                                  </p:childTnLst>
                                </p:cTn>
                              </p:par>
                              <p:par>
                                <p:cTn id="8" presetID="7" presetClass="emph" presetSubtype="6" repeatCount="indefinite" fill="hold" nodeType="withEffect">
                                  <p:stCondLst>
                                    <p:cond delay="1300"/>
                                  </p:stCondLst>
                                  <p:childTnLst>
                                    <p:animClr clrSpc="hsl" dir="cw">
                                      <p:cBhvr>
                                        <p:cTn id="9" dur="3000" fill="hold"/>
                                        <p:tgtEl>
                                          <p:spTgt spid="337923"/>
                                        </p:tgtEl>
                                        <p:attrNameLst>
                                          <p:attrName>stroke.color</p:attrName>
                                        </p:attrNameLst>
                                      </p:cBhvr>
                                      <p:to>
                                        <a:srgbClr val="F8F200"/>
                                      </p:to>
                                    </p:animClr>
                                    <p:set>
                                      <p:cBhvr>
                                        <p:cTn id="10" dur="3000" fill="hold"/>
                                        <p:tgtEl>
                                          <p:spTgt spid="337923"/>
                                        </p:tgtEl>
                                        <p:attrNameLst>
                                          <p:attrName>stroke.on</p:attrName>
                                        </p:attrNameLst>
                                      </p:cBhvr>
                                      <p:to>
                                        <p:strVal val="true"/>
                                      </p:to>
                                    </p:set>
                                  </p:childTnLst>
                                </p:cTn>
                              </p:par>
                              <p:par>
                                <p:cTn id="11" presetID="21" presetClass="emph" presetSubtype="0" repeatCount="2000" fill="hold" grpId="0" nodeType="withEffect" nodePh="1">
                                  <p:stCondLst>
                                    <p:cond delay="1300"/>
                                  </p:stCondLst>
                                  <p:endCondLst>
                                    <p:cond evt="begin" delay="0">
                                      <p:tn val="11"/>
                                    </p:cond>
                                  </p:endCondLst>
                                  <p:childTnLst>
                                    <p:animClr clrSpc="hsl" dir="cw">
                                      <p:cBhvr override="childStyle">
                                        <p:cTn id="12" dur="500" fill="hold"/>
                                        <p:tgtEl>
                                          <p:spTgt spid="19"/>
                                        </p:tgtEl>
                                        <p:attrNameLst>
                                          <p:attrName>style.color</p:attrName>
                                        </p:attrNameLst>
                                      </p:cBhvr>
                                      <p:by>
                                        <p:hsl h="7200000" s="0" l="0"/>
                                      </p:by>
                                    </p:animClr>
                                    <p:animClr clrSpc="hsl" dir="cw">
                                      <p:cBhvr>
                                        <p:cTn id="13" dur="500" fill="hold"/>
                                        <p:tgtEl>
                                          <p:spTgt spid="19"/>
                                        </p:tgtEl>
                                        <p:attrNameLst>
                                          <p:attrName>fillcolor</p:attrName>
                                        </p:attrNameLst>
                                      </p:cBhvr>
                                      <p:by>
                                        <p:hsl h="7200000" s="0" l="0"/>
                                      </p:by>
                                    </p:animClr>
                                    <p:animClr clrSpc="hsl" dir="cw">
                                      <p:cBhvr>
                                        <p:cTn id="14" dur="500" fill="hold"/>
                                        <p:tgtEl>
                                          <p:spTgt spid="19"/>
                                        </p:tgtEl>
                                        <p:attrNameLst>
                                          <p:attrName>stroke.color</p:attrName>
                                        </p:attrNameLst>
                                      </p:cBhvr>
                                      <p:by>
                                        <p:hsl h="7200000" s="0" l="0"/>
                                      </p:by>
                                    </p:animClr>
                                    <p:set>
                                      <p:cBhvr>
                                        <p:cTn id="15" dur="500" fill="hold"/>
                                        <p:tgtEl>
                                          <p:spTgt spid="19"/>
                                        </p:tgtEl>
                                        <p:attrNameLst>
                                          <p:attrName>fill.type</p:attrName>
                                        </p:attrNameLst>
                                      </p:cBhvr>
                                      <p:to>
                                        <p:strVal val="solid"/>
                                      </p:to>
                                    </p:se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92696"/>
            <a:ext cx="8640960" cy="5328592"/>
          </a:xfrm>
        </p:spPr>
        <p:txBody>
          <a:bodyPr numCol="1">
            <a:normAutofit fontScale="92500" lnSpcReduction="10000"/>
          </a:bodyPr>
          <a:lstStyle/>
          <a:p>
            <a:pPr marL="0" indent="0" algn="just">
              <a:buNone/>
            </a:pPr>
            <a:r>
              <a:rPr lang="id-ID" sz="3200" b="1"/>
              <a:t>Đặt vấn đề:</a:t>
            </a:r>
            <a:r>
              <a:rPr lang="id-ID" sz="3200"/>
              <a:t> </a:t>
            </a:r>
            <a:endParaRPr lang="en-US" sz="3200" smtClean="0"/>
          </a:p>
          <a:p>
            <a:pPr algn="just">
              <a:lnSpc>
                <a:spcPct val="150000"/>
              </a:lnSpc>
            </a:pPr>
            <a:r>
              <a:rPr lang="id-ID" sz="3200" smtClean="0"/>
              <a:t>Làng </a:t>
            </a:r>
            <a:r>
              <a:rPr lang="id-ID" sz="3200"/>
              <a:t>nghề truyền thống là một mô hình kinh tế có vai trò vô cùng quan trọng trong việc phát triển kinh tế địa phương, nâng cao thu nhập cho người lao động tại địa phương, đảm bảo an sinh xã hội, chính vì vậy việc phát triển làng nghề truyền thống có ý nghĩa to lớn đối với sự phát triển xã hội địa phương. </a:t>
            </a:r>
            <a:endParaRPr lang="en-US" sz="3200"/>
          </a:p>
          <a:p>
            <a:pPr algn="just"/>
            <a:endParaRPr lang="en-SG">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756F36FA-FFD8-46B0-96AD-B814ABC521F1}" type="datetime1">
              <a:rPr lang="en-SG" smtClean="0"/>
              <a:pPr>
                <a:defRPr/>
              </a:pPr>
              <a:t>9/1/2017</a:t>
            </a:fld>
            <a:endParaRPr lang="en-SG"/>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3</a:t>
            </a:fld>
            <a:endParaRPr lang="en-SG"/>
          </a:p>
        </p:txBody>
      </p:sp>
    </p:spTree>
    <p:extLst>
      <p:ext uri="{BB962C8B-B14F-4D97-AF65-F5344CB8AC3E}">
        <p14:creationId xmlns:p14="http://schemas.microsoft.com/office/powerpoint/2010/main" val="63179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0" y="836712"/>
            <a:ext cx="5434012" cy="5544616"/>
          </a:xfrm>
        </p:spPr>
        <p:txBody>
          <a:bodyPr>
            <a:noAutofit/>
          </a:bodyPr>
          <a:lstStyle/>
          <a:p>
            <a:pPr marL="0" indent="0" algn="just">
              <a:buNone/>
            </a:pPr>
            <a:r>
              <a:rPr lang="id-ID" sz="2800" b="1" smtClean="0">
                <a:latin typeface="Times New Roman" pitchFamily="18" charset="0"/>
                <a:cs typeface="Times New Roman" pitchFamily="18" charset="0"/>
              </a:rPr>
              <a:t>1.1</a:t>
            </a:r>
            <a:r>
              <a:rPr lang="id-ID" sz="2800" b="1">
                <a:latin typeface="Times New Roman" pitchFamily="18" charset="0"/>
                <a:cs typeface="Times New Roman" pitchFamily="18" charset="0"/>
              </a:rPr>
              <a:t>. Khái niệm</a:t>
            </a:r>
            <a:endParaRPr lang="en-US" sz="2800">
              <a:latin typeface="Times New Roman" pitchFamily="18" charset="0"/>
              <a:cs typeface="Times New Roman" pitchFamily="18" charset="0"/>
            </a:endParaRPr>
          </a:p>
          <a:p>
            <a:pPr algn="just"/>
            <a:r>
              <a:rPr lang="id-ID" sz="2800">
                <a:latin typeface="Times New Roman" pitchFamily="18" charset="0"/>
                <a:cs typeface="Times New Roman" pitchFamily="18" charset="0"/>
              </a:rPr>
              <a:t>Làng nghề truyền thống: Là những thôn, làng làm nghề thủ công truyền thống có từ lâu đời, qua nhiều năm, nhiều thế kỷ và các bí quyết của nghề được giữ bí mật và lưu truyền từ đời này sang đời khác, có một số lượng tương đối các hộ cùng sản xuất một nghề, thu nhập do sản xuất nghề mang lại chiếm tỉ trọng lớn trong tổng thu nhập của làng.</a:t>
            </a:r>
            <a:endParaRPr lang="en-US" sz="280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4</a:t>
            </a:fld>
            <a:endParaRPr lang="en-SG"/>
          </a:p>
        </p:txBody>
      </p:sp>
      <p:sp>
        <p:nvSpPr>
          <p:cNvPr id="8" name="Title 1"/>
          <p:cNvSpPr>
            <a:spLocks noGrp="1"/>
          </p:cNvSpPr>
          <p:nvPr>
            <p:ph type="title"/>
          </p:nvPr>
        </p:nvSpPr>
        <p:spPr>
          <a:xfrm>
            <a:off x="107504" y="27732"/>
            <a:ext cx="5832648" cy="700652"/>
          </a:xfrm>
        </p:spPr>
        <p:txBody>
          <a:bodyPr>
            <a:normAutofit/>
          </a:bodyPr>
          <a:lstStyle/>
          <a:p>
            <a:r>
              <a:rPr lang="id-ID" sz="4000" b="1">
                <a:solidFill>
                  <a:srgbClr val="FF0000"/>
                </a:solidFill>
                <a:latin typeface="Times New Roman" pitchFamily="18" charset="0"/>
                <a:cs typeface="Times New Roman" pitchFamily="18" charset="0"/>
              </a:rPr>
              <a:t>1. Làng nghề truyền thống  </a:t>
            </a:r>
            <a:endParaRPr lang="en-SG" sz="4000" b="1">
              <a:solidFill>
                <a:srgbClr val="FF0000"/>
              </a:solidFill>
              <a:latin typeface="Times New Roman" pitchFamily="18" charset="0"/>
              <a:cs typeface="Times New Roman" pitchFamily="18" charset="0"/>
            </a:endParaRPr>
          </a:p>
        </p:txBody>
      </p:sp>
      <p:pic>
        <p:nvPicPr>
          <p:cNvPr id="1026" name="Picture 2" descr="C:\Users\Administrator.LONGHAI\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5" y="836712"/>
            <a:ext cx="3558926"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LONGHAI\Desktop\tải xuố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5" y="3789040"/>
            <a:ext cx="3635895" cy="297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2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620688"/>
            <a:ext cx="8784976" cy="5947048"/>
          </a:xfrm>
        </p:spPr>
        <p:txBody>
          <a:bodyPr>
            <a:noAutofit/>
          </a:bodyPr>
          <a:lstStyle/>
          <a:p>
            <a:pPr algn="just"/>
            <a:r>
              <a:rPr lang="id-ID" sz="2100" smtClean="0">
                <a:latin typeface="Times New Roman" pitchFamily="18" charset="0"/>
                <a:cs typeface="Times New Roman" pitchFamily="18" charset="0"/>
              </a:rPr>
              <a:t> </a:t>
            </a:r>
            <a:r>
              <a:rPr lang="id-ID" sz="2100">
                <a:latin typeface="Times New Roman" pitchFamily="18" charset="0"/>
                <a:cs typeface="Times New Roman" pitchFamily="18" charset="0"/>
              </a:rPr>
              <a:t>Các làng nghề truyền thống với đặc trưng là sản xuất tiểu thủ công nghiệp tận dụng nguồn nguyên liệu phong phú với giá thành rẻ. Các nghề truyền thống chủ yếu sử dụng các nguyên liệu sẵn có trong nước: tre nứa, gỗ, tơ tằm, các sản phẩm của nông nghiệp nhiệt đới (lúa gạo, hoa quả, ngô, khoai, sắn…), các loại vật liệu xây dựng,…</a:t>
            </a:r>
            <a:endParaRPr lang="en-US" sz="2100">
              <a:latin typeface="Times New Roman" pitchFamily="18" charset="0"/>
              <a:cs typeface="Times New Roman" pitchFamily="18" charset="0"/>
            </a:endParaRPr>
          </a:p>
          <a:p>
            <a:pPr algn="just"/>
            <a:r>
              <a:rPr lang="id-ID" sz="2100" smtClean="0">
                <a:latin typeface="Times New Roman" pitchFamily="18" charset="0"/>
                <a:cs typeface="Times New Roman" pitchFamily="18" charset="0"/>
              </a:rPr>
              <a:t>Sản </a:t>
            </a:r>
            <a:r>
              <a:rPr lang="id-ID" sz="2100">
                <a:latin typeface="Times New Roman" pitchFamily="18" charset="0"/>
                <a:cs typeface="Times New Roman" pitchFamily="18" charset="0"/>
              </a:rPr>
              <a:t>phẩm từ các làng nghề không chỉ đáp ứng thị trường trong nước với các mức độ nhu cầu khác nhau mà còn xuất khẩu sang các thị trường nước ngoài với nhiều mặt hàng phong phú, đa dạng có giá trị cao. Trong đó, điển hình nhất là các mặt hàng thủ công mĩ nghệ. Giá trị hàng hóa từ các làng nghề hàng năm đóng góp cho nền kinh tế quốc dân từ 40 - 50 nghìn tỉ đồng. </a:t>
            </a:r>
            <a:endParaRPr lang="en-US" sz="2100">
              <a:latin typeface="Times New Roman" pitchFamily="18" charset="0"/>
              <a:cs typeface="Times New Roman" pitchFamily="18" charset="0"/>
            </a:endParaRPr>
          </a:p>
          <a:p>
            <a:pPr algn="just"/>
            <a:r>
              <a:rPr lang="id-ID" sz="2100" smtClean="0">
                <a:latin typeface="Times New Roman" pitchFamily="18" charset="0"/>
                <a:cs typeface="Times New Roman" pitchFamily="18" charset="0"/>
              </a:rPr>
              <a:t>Phát </a:t>
            </a:r>
            <a:r>
              <a:rPr lang="id-ID" sz="2100">
                <a:latin typeface="Times New Roman" pitchFamily="18" charset="0"/>
                <a:cs typeface="Times New Roman" pitchFamily="18" charset="0"/>
              </a:rPr>
              <a:t>triển các nghề truyền thống góp phần giải quyết công ăn việc làm cho hàng triệu lao động, góp phần nâng cao thu nhập cho người dân và giải quyết các vấn đề an sinh xã hội.</a:t>
            </a:r>
            <a:endParaRPr lang="en-US" sz="2100">
              <a:latin typeface="Times New Roman" pitchFamily="18" charset="0"/>
              <a:cs typeface="Times New Roman" pitchFamily="18" charset="0"/>
            </a:endParaRPr>
          </a:p>
          <a:p>
            <a:pPr algn="just"/>
            <a:r>
              <a:rPr lang="id-ID" sz="2100" smtClean="0">
                <a:latin typeface="Times New Roman" pitchFamily="18" charset="0"/>
                <a:cs typeface="Times New Roman" pitchFamily="18" charset="0"/>
              </a:rPr>
              <a:t>Hơn </a:t>
            </a:r>
            <a:r>
              <a:rPr lang="id-ID" sz="2100">
                <a:latin typeface="Times New Roman" pitchFamily="18" charset="0"/>
                <a:cs typeface="Times New Roman" pitchFamily="18" charset="0"/>
              </a:rPr>
              <a:t>nữa, nhiều làng nghề hiện nay có xu hướng phát triển theo hướng phục vụ các dịch vụ du lịch. Đây là hướng đi mới, nhiều sáng tạo phù hợp với thời đại hiện nay và mang lại hiệu quả kinh tế cao, đồng thời có thể giảm thiểu tình trạng ô nhiễm môi trường, nâng cao đời sống vật chất và tinh thần cho người dân, phục vụ mục tiêu phát triển bền vững</a:t>
            </a:r>
            <a:r>
              <a:rPr lang="id-ID" sz="2100" smtClean="0">
                <a:latin typeface="Times New Roman" pitchFamily="18" charset="0"/>
                <a:cs typeface="Times New Roman" pitchFamily="18" charset="0"/>
              </a:rPr>
              <a:t>.</a:t>
            </a:r>
            <a:endParaRPr lang="en-US" sz="2100">
              <a:latin typeface="Times New Roman" pitchFamily="18" charset="0"/>
              <a:cs typeface="Times New Roman" pitchFamily="18" charset="0"/>
            </a:endParaRPr>
          </a:p>
        </p:txBody>
      </p:sp>
      <p:sp>
        <p:nvSpPr>
          <p:cNvPr id="7" name="Rectangle 6"/>
          <p:cNvSpPr/>
          <p:nvPr/>
        </p:nvSpPr>
        <p:spPr>
          <a:xfrm>
            <a:off x="251520" y="188640"/>
            <a:ext cx="5722016" cy="461665"/>
          </a:xfrm>
          <a:prstGeom prst="rect">
            <a:avLst/>
          </a:prstGeom>
        </p:spPr>
        <p:txBody>
          <a:bodyPr wrap="none">
            <a:spAutoFit/>
          </a:bodyPr>
          <a:lstStyle/>
          <a:p>
            <a:r>
              <a:rPr lang="id-ID" sz="2400" b="1">
                <a:solidFill>
                  <a:srgbClr val="FF0000"/>
                </a:solidFill>
                <a:latin typeface="Times New Roman" pitchFamily="18" charset="0"/>
                <a:cs typeface="Times New Roman" pitchFamily="18" charset="0"/>
              </a:rPr>
              <a:t>1.2.Vai trò của các làng nghề truyền thống</a:t>
            </a:r>
            <a:endParaRPr 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3528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528" y="764704"/>
            <a:ext cx="8730952" cy="5904656"/>
          </a:xfrm>
        </p:spPr>
        <p:txBody>
          <a:bodyPr>
            <a:noAutofit/>
          </a:bodyPr>
          <a:lstStyle/>
          <a:p>
            <a:pPr algn="just">
              <a:lnSpc>
                <a:spcPct val="120000"/>
              </a:lnSpc>
            </a:pPr>
            <a:r>
              <a:rPr lang="id-ID" sz="2300" smtClean="0">
                <a:latin typeface="Times New Roman" pitchFamily="18" charset="0"/>
                <a:cs typeface="Times New Roman" pitchFamily="18" charset="0"/>
              </a:rPr>
              <a:t>Hiện </a:t>
            </a:r>
            <a:r>
              <a:rPr lang="id-ID" sz="2300">
                <a:latin typeface="Times New Roman" pitchFamily="18" charset="0"/>
                <a:cs typeface="Times New Roman" pitchFamily="18" charset="0"/>
              </a:rPr>
              <a:t>nay, nước ta có 2.790 làng nghề, 1/3 trong số đó là các làng nghề truyền thống, riêng ở Hà Nội có 1.160 làng nghề. Theo tổng hợp của Tổng cục Môi trường, làng nghề nước ta phân bố tập trung chủ yếu tại đồng bằng sông Hồng (chiếm khoảng 60%), miền Trung (khoảng 30%) và miền Nam (khoảng 10%).</a:t>
            </a:r>
            <a:endParaRPr lang="en-US" sz="2300">
              <a:latin typeface="Times New Roman" pitchFamily="18" charset="0"/>
              <a:cs typeface="Times New Roman" pitchFamily="18" charset="0"/>
            </a:endParaRPr>
          </a:p>
          <a:p>
            <a:pPr algn="just">
              <a:lnSpc>
                <a:spcPct val="120000"/>
              </a:lnSpc>
            </a:pPr>
            <a:r>
              <a:rPr lang="id-ID" sz="2300">
                <a:latin typeface="Times New Roman" pitchFamily="18" charset="0"/>
                <a:cs typeface="Times New Roman" pitchFamily="18" charset="0"/>
              </a:rPr>
              <a:t>Trong những năm gần đây, số hộ và cơ sở ngành nghề ở nông thôn đang tăng lên với tốc độ bình quân từ 8,8% - 9,8%/năm, kim ngạch xuất khẩu từ các làng nghề cũng không ngừng tăng lên. Trung bình mỗi cơ sở doanh nghiệp tư nhân chuyên làm nghề tạo việc làm ổn định cho khoảng 27 lao động thường xuyên và 8 - 10 lao động thời vụ; các hộ cá thể chuyên nghề tạo 4 - 6 lao động thường xuyên và 2 - 5 lao động thời vụ. Ở những làng nghề thêu ren, dệt, mây tre đan, mỗi cơ sở có thể thu hút 200 - 250 lao động</a:t>
            </a:r>
            <a:r>
              <a:rPr lang="id-ID" sz="2300" smtClean="0">
                <a:latin typeface="Times New Roman" pitchFamily="18" charset="0"/>
                <a:cs typeface="Times New Roman" pitchFamily="18" charset="0"/>
              </a:rPr>
              <a:t>.</a:t>
            </a:r>
            <a:endParaRPr lang="en-US" sz="2300">
              <a:latin typeface="Times New Roman" pitchFamily="18" charset="0"/>
              <a:cs typeface="Times New Roman" pitchFamily="18" charset="0"/>
            </a:endParaRPr>
          </a:p>
        </p:txBody>
      </p:sp>
      <p:sp>
        <p:nvSpPr>
          <p:cNvPr id="8" name="Rectangle 7"/>
          <p:cNvSpPr/>
          <p:nvPr/>
        </p:nvSpPr>
        <p:spPr>
          <a:xfrm>
            <a:off x="107504" y="188640"/>
            <a:ext cx="8280920" cy="430887"/>
          </a:xfrm>
          <a:prstGeom prst="rect">
            <a:avLst/>
          </a:prstGeom>
        </p:spPr>
        <p:txBody>
          <a:bodyPr wrap="square">
            <a:spAutoFit/>
          </a:bodyPr>
          <a:lstStyle/>
          <a:p>
            <a:r>
              <a:rPr lang="id-ID" sz="2200" b="1">
                <a:solidFill>
                  <a:srgbClr val="FF0000"/>
                </a:solidFill>
                <a:latin typeface="Times New Roman" pitchFamily="18" charset="0"/>
                <a:cs typeface="Times New Roman" pitchFamily="18" charset="0"/>
              </a:rPr>
              <a:t>2.  Thực trạng phát triển các làng nghề truyền thống Việt Nam </a:t>
            </a:r>
            <a:endParaRPr lang="en-US" sz="2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1205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19" y="537883"/>
            <a:ext cx="4195482" cy="53653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174" y="537883"/>
            <a:ext cx="4124885" cy="5365376"/>
          </a:xfrm>
          <a:prstGeom prst="rect">
            <a:avLst/>
          </a:prstGeom>
        </p:spPr>
      </p:pic>
    </p:spTree>
    <p:extLst>
      <p:ext uri="{BB962C8B-B14F-4D97-AF65-F5344CB8AC3E}">
        <p14:creationId xmlns:p14="http://schemas.microsoft.com/office/powerpoint/2010/main" val="2296541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70384"/>
            <a:ext cx="8367913" cy="5659016"/>
          </a:xfrm>
        </p:spPr>
        <p:txBody>
          <a:bodyPr>
            <a:noAutofit/>
          </a:bodyPr>
          <a:lstStyle/>
          <a:p>
            <a:pPr algn="just"/>
            <a:r>
              <a:rPr lang="id-ID" sz="2500" smtClean="0">
                <a:latin typeface="Times New Roman" pitchFamily="18" charset="0"/>
                <a:cs typeface="Times New Roman" pitchFamily="18" charset="0"/>
              </a:rPr>
              <a:t>Trong </a:t>
            </a:r>
            <a:r>
              <a:rPr lang="id-ID" sz="2500">
                <a:latin typeface="Times New Roman" pitchFamily="18" charset="0"/>
                <a:cs typeface="Times New Roman" pitchFamily="18" charset="0"/>
              </a:rPr>
              <a:t>những năm qua, việc phát triển công nghiệp, tiểu thủ công nghiệp, thương mại, dịch vụ được xác định là một trong những chiến lược trong phát triển kinh tế của địa phương. Trong đó, một nhiệm vụ chính được tỉnh chú trọng thực hiện trong những năm trở lại đây là khôi phục, duy trì và phát triển các làng nghề truyền thống. </a:t>
            </a:r>
            <a:endParaRPr lang="en-US" sz="2500">
              <a:latin typeface="Times New Roman" pitchFamily="18" charset="0"/>
              <a:cs typeface="Times New Roman" pitchFamily="18" charset="0"/>
            </a:endParaRPr>
          </a:p>
          <a:p>
            <a:pPr algn="just"/>
            <a:r>
              <a:rPr lang="id-ID" sz="2500">
                <a:latin typeface="Times New Roman" pitchFamily="18" charset="0"/>
                <a:cs typeface="Times New Roman" pitchFamily="18" charset="0"/>
              </a:rPr>
              <a:t>Theo thống kê của các cơ quan chức năng trên toàn tỉnh hiện có khoảng 20 làng nghề lớn nhỏ. Với tiềm năng và thế mạnh các làng nghề vốn là một mô hình kinh tế đã hình thành từ lâu đời, dựa trên những giá trị riêng biệt của địa phương, có vai trò rất quan trọng góp một phần không nhỏ trong phát triển kinh tế, tạo việc làm, mang lại thu nhập ổn định cho người dân và gìn giữ bản sắc văn hoá truyền thống. </a:t>
            </a:r>
            <a:endParaRPr lang="en-US" sz="2500">
              <a:latin typeface="Times New Roman" pitchFamily="18" charset="0"/>
              <a:cs typeface="Times New Roman" pitchFamily="18" charset="0"/>
            </a:endParaRPr>
          </a:p>
        </p:txBody>
      </p:sp>
      <p:sp>
        <p:nvSpPr>
          <p:cNvPr id="8" name="Rectangle 7"/>
          <p:cNvSpPr/>
          <p:nvPr/>
        </p:nvSpPr>
        <p:spPr>
          <a:xfrm>
            <a:off x="220068" y="170637"/>
            <a:ext cx="8240364" cy="954107"/>
          </a:xfrm>
          <a:prstGeom prst="rect">
            <a:avLst/>
          </a:prstGeom>
        </p:spPr>
        <p:txBody>
          <a:bodyPr wrap="square">
            <a:spAutoFit/>
          </a:bodyPr>
          <a:lstStyle/>
          <a:p>
            <a:r>
              <a:rPr lang="id-ID" sz="2800" b="1">
                <a:solidFill>
                  <a:srgbClr val="FF0000"/>
                </a:solidFill>
                <a:latin typeface="Times New Roman" pitchFamily="18" charset="0"/>
                <a:cs typeface="Times New Roman" pitchFamily="18" charset="0"/>
              </a:rPr>
              <a:t>3. Thực trạng phát triển các làng nghề truyền thống Quảng Ninh  </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7692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551" y="1272128"/>
            <a:ext cx="8367913" cy="5253216"/>
          </a:xfrm>
        </p:spPr>
        <p:txBody>
          <a:bodyPr>
            <a:noAutofit/>
          </a:bodyPr>
          <a:lstStyle/>
          <a:p>
            <a:pPr algn="just"/>
            <a:r>
              <a:rPr lang="id-ID" sz="2500" smtClean="0">
                <a:latin typeface="Times New Roman" pitchFamily="18" charset="0"/>
                <a:cs typeface="Times New Roman" pitchFamily="18" charset="0"/>
              </a:rPr>
              <a:t>Phát </a:t>
            </a:r>
            <a:r>
              <a:rPr lang="id-ID" sz="2500">
                <a:latin typeface="Times New Roman" pitchFamily="18" charset="0"/>
                <a:cs typeface="Times New Roman" pitchFamily="18" charset="0"/>
              </a:rPr>
              <a:t>triển, khôi phục làng nghề truyền thống, được xem là biện pháp ổn định lâu dài để giải quyết công ăn việc làm ở nông thôn, tăng thu nhập, góp phần xây dựng thành công nông thôn mới. Đẩy mạnh phát triển các làng nghề không những giải quyết việc làm tại chỗ, nâng cao thu nhập cho người lao động để người nông dân “ly nông bất ly hương”.</a:t>
            </a:r>
            <a:endParaRPr lang="en-US" sz="2500">
              <a:latin typeface="Times New Roman" pitchFamily="18" charset="0"/>
              <a:cs typeface="Times New Roman" pitchFamily="18" charset="0"/>
            </a:endParaRPr>
          </a:p>
          <a:p>
            <a:pPr algn="just"/>
            <a:r>
              <a:rPr lang="id-ID" sz="2500">
                <a:latin typeface="Times New Roman" pitchFamily="18" charset="0"/>
                <a:cs typeface="Times New Roman" pitchFamily="18" charset="0"/>
              </a:rPr>
              <a:t>Năng lực sản xuất của các làng nghề phân tán nhỏ lẻ, manh mún; cơ sở hạ tầng ở nhiều nơi chưa đáp ứng được so với yêu cầu của sự phát triển; tình trạng ô nhiễm môi trường còn nặng nề; mặt bằng sản xuất chật hẹp; tốc độ chuyển ngành nghề sản xuất diễn ra chậm, trong khi đó năng lực về vốn còn hạn chế, thông tin thị trường xuất khẩu còn ít, phụ thuộc nhiều vào trung gian.</a:t>
            </a:r>
            <a:endParaRPr lang="en-US" sz="2500">
              <a:latin typeface="Times New Roman" pitchFamily="18" charset="0"/>
              <a:cs typeface="Times New Roman" pitchFamily="18" charset="0"/>
            </a:endParaRPr>
          </a:p>
          <a:p>
            <a:pPr algn="just"/>
            <a:endParaRPr lang="en-US" sz="2500">
              <a:latin typeface="Times New Roman" pitchFamily="18" charset="0"/>
              <a:cs typeface="Times New Roman" pitchFamily="18" charset="0"/>
            </a:endParaRPr>
          </a:p>
        </p:txBody>
      </p:sp>
      <p:sp>
        <p:nvSpPr>
          <p:cNvPr id="9" name="Rectangle 8"/>
          <p:cNvSpPr/>
          <p:nvPr/>
        </p:nvSpPr>
        <p:spPr>
          <a:xfrm>
            <a:off x="220068" y="170637"/>
            <a:ext cx="8240364" cy="954107"/>
          </a:xfrm>
          <a:prstGeom prst="rect">
            <a:avLst/>
          </a:prstGeom>
        </p:spPr>
        <p:txBody>
          <a:bodyPr wrap="square">
            <a:spAutoFit/>
          </a:bodyPr>
          <a:lstStyle/>
          <a:p>
            <a:r>
              <a:rPr lang="id-ID" sz="2800" b="1">
                <a:solidFill>
                  <a:srgbClr val="FF0000"/>
                </a:solidFill>
                <a:latin typeface="Times New Roman" pitchFamily="18" charset="0"/>
                <a:cs typeface="Times New Roman" pitchFamily="18" charset="0"/>
              </a:rPr>
              <a:t>3. Thực trạng phát triển các làng nghề truyền thống Quảng Ninh  </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9141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158</TotalTime>
  <Words>2203</Words>
  <Application>Microsoft Office PowerPoint</Application>
  <PresentationFormat>On-screen Show (4:3)</PresentationFormat>
  <Paragraphs>93</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PowerPoint Presentation</vt:lpstr>
      <vt:lpstr>PowerPoint Presentation</vt:lpstr>
      <vt:lpstr>PowerPoint Presentation</vt:lpstr>
      <vt:lpstr>1. Làng nghề truyền thống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8 CÁC DÂN TỘC THIỂU SỐ TỈNH QUẢNG NINH</dc:title>
  <dc:creator>hp</dc:creator>
  <cp:lastModifiedBy>ComputerLongHải</cp:lastModifiedBy>
  <cp:revision>71</cp:revision>
  <dcterms:created xsi:type="dcterms:W3CDTF">2016-12-28T11:15:06Z</dcterms:created>
  <dcterms:modified xsi:type="dcterms:W3CDTF">2017-01-09T09:17:21Z</dcterms:modified>
</cp:coreProperties>
</file>